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2" r:id="rId2"/>
  </p:sldMasterIdLst>
  <p:notesMasterIdLst>
    <p:notesMasterId r:id="rId11"/>
  </p:notesMasterIdLst>
  <p:sldIdLst>
    <p:sldId id="256" r:id="rId3"/>
    <p:sldId id="259" r:id="rId4"/>
    <p:sldId id="261" r:id="rId5"/>
    <p:sldId id="275" r:id="rId6"/>
    <p:sldId id="279" r:id="rId7"/>
    <p:sldId id="267" r:id="rId8"/>
    <p:sldId id="268" r:id="rId9"/>
    <p:sldId id="274" r:id="rId10"/>
  </p:sldIdLst>
  <p:sldSz cx="12192000" cy="6858000"/>
  <p:notesSz cx="6807200" cy="99393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7" roundtripDataSignature="AMtx7mhpJTkGc82U3DCOiPp9Edc+Mh41k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43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D9CA4B5-A48B-4228-9726-0022A81F6934}">
  <a:tblStyle styleId="{9D9CA4B5-A48B-4228-9726-0022A81F6934}" styleName="Table_0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4472C4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4472C4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B4F810A6-79F2-4FFF-A1DA-56544A4FDDCA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75" d="100"/>
          <a:sy n="75" d="100"/>
        </p:scale>
        <p:origin x="30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89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87" Type="http://customschemas.google.com/relationships/presentationmetadata" Target="metadata"/><Relationship Id="rId5" Type="http://schemas.openxmlformats.org/officeDocument/2006/relationships/slide" Target="slides/slide3.xml"/><Relationship Id="rId90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9787" cy="498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5838" y="0"/>
            <a:ext cx="2949787" cy="498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40647"/>
            <a:ext cx="2949787" cy="498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JP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1:notes"/>
          <p:cNvSpPr txBox="1">
            <a:spLocks noGrp="1"/>
          </p:cNvSpPr>
          <p:nvPr>
            <p:ph type="body" idx="1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:notes"/>
          <p:cNvSpPr txBox="1">
            <a:spLocks noGrp="1"/>
          </p:cNvSpPr>
          <p:nvPr>
            <p:ph type="sldNum" idx="12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JP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155c0fb28c2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6" name="Google Shape;196;g155c0fb28c2_0_35:notes"/>
          <p:cNvSpPr txBox="1">
            <a:spLocks noGrp="1"/>
          </p:cNvSpPr>
          <p:nvPr>
            <p:ph type="body" idx="1"/>
          </p:nvPr>
        </p:nvSpPr>
        <p:spPr>
          <a:xfrm>
            <a:off x="680720" y="4783307"/>
            <a:ext cx="5445760" cy="3913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g155c0fb28c2_0_35:notes"/>
          <p:cNvSpPr txBox="1">
            <a:spLocks noGrp="1"/>
          </p:cNvSpPr>
          <p:nvPr>
            <p:ph type="sldNum" idx="12"/>
          </p:nvPr>
        </p:nvSpPr>
        <p:spPr>
          <a:xfrm>
            <a:off x="3855838" y="9440646"/>
            <a:ext cx="2949787" cy="498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JP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155c0fb28c2_0_1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8" name="Google Shape;288;g155c0fb28c2_0_173:notes"/>
          <p:cNvSpPr txBox="1">
            <a:spLocks noGrp="1"/>
          </p:cNvSpPr>
          <p:nvPr>
            <p:ph type="body" idx="1"/>
          </p:nvPr>
        </p:nvSpPr>
        <p:spPr>
          <a:xfrm>
            <a:off x="680720" y="4783307"/>
            <a:ext cx="5445760" cy="3913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g155c0fb28c2_0_173:notes"/>
          <p:cNvSpPr txBox="1">
            <a:spLocks noGrp="1"/>
          </p:cNvSpPr>
          <p:nvPr>
            <p:ph type="sldNum" idx="12"/>
          </p:nvPr>
        </p:nvSpPr>
        <p:spPr>
          <a:xfrm>
            <a:off x="3855838" y="9440646"/>
            <a:ext cx="2949787" cy="498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JP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57ccdc820c_0_1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9" name="Google Shape;119;g157ccdc820c_0_174:notes"/>
          <p:cNvSpPr txBox="1">
            <a:spLocks noGrp="1"/>
          </p:cNvSpPr>
          <p:nvPr>
            <p:ph type="body" idx="1"/>
          </p:nvPr>
        </p:nvSpPr>
        <p:spPr>
          <a:xfrm>
            <a:off x="680720" y="4783307"/>
            <a:ext cx="5445760" cy="3913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g157ccdc820c_0_174:notes"/>
          <p:cNvSpPr txBox="1">
            <a:spLocks noGrp="1"/>
          </p:cNvSpPr>
          <p:nvPr>
            <p:ph type="sldNum" idx="12"/>
          </p:nvPr>
        </p:nvSpPr>
        <p:spPr>
          <a:xfrm>
            <a:off x="3855838" y="9440646"/>
            <a:ext cx="2949787" cy="498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JP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4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157ccdc820c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6" name="Google Shape;236;g157ccdc820c_0_22:notes"/>
          <p:cNvSpPr txBox="1">
            <a:spLocks noGrp="1"/>
          </p:cNvSpPr>
          <p:nvPr>
            <p:ph type="body" idx="1"/>
          </p:nvPr>
        </p:nvSpPr>
        <p:spPr>
          <a:xfrm>
            <a:off x="680720" y="4783307"/>
            <a:ext cx="5445760" cy="3913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g157ccdc820c_0_22:notes"/>
          <p:cNvSpPr txBox="1">
            <a:spLocks noGrp="1"/>
          </p:cNvSpPr>
          <p:nvPr>
            <p:ph type="sldNum" idx="12"/>
          </p:nvPr>
        </p:nvSpPr>
        <p:spPr>
          <a:xfrm>
            <a:off x="3855838" y="9440646"/>
            <a:ext cx="2949787" cy="498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JP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g155c0fb28c2_0_4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84" name="Google Shape;484;g155c0fb28c2_0_461:notes"/>
          <p:cNvSpPr txBox="1">
            <a:spLocks noGrp="1"/>
          </p:cNvSpPr>
          <p:nvPr>
            <p:ph type="body" idx="1"/>
          </p:nvPr>
        </p:nvSpPr>
        <p:spPr>
          <a:xfrm>
            <a:off x="680720" y="4783307"/>
            <a:ext cx="5445760" cy="3913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5" name="Google Shape;485;g155c0fb28c2_0_461:notes"/>
          <p:cNvSpPr txBox="1">
            <a:spLocks noGrp="1"/>
          </p:cNvSpPr>
          <p:nvPr>
            <p:ph type="sldNum" idx="12"/>
          </p:nvPr>
        </p:nvSpPr>
        <p:spPr>
          <a:xfrm>
            <a:off x="3855838" y="9440646"/>
            <a:ext cx="2949787" cy="498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JP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g155c0fb28c2_0_5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08" name="Google Shape;508;g155c0fb28c2_0_537:notes"/>
          <p:cNvSpPr txBox="1">
            <a:spLocks noGrp="1"/>
          </p:cNvSpPr>
          <p:nvPr>
            <p:ph type="body" idx="1"/>
          </p:nvPr>
        </p:nvSpPr>
        <p:spPr>
          <a:xfrm>
            <a:off x="680720" y="4783307"/>
            <a:ext cx="5445760" cy="3913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9" name="Google Shape;509;g155c0fb28c2_0_537:notes"/>
          <p:cNvSpPr txBox="1">
            <a:spLocks noGrp="1"/>
          </p:cNvSpPr>
          <p:nvPr>
            <p:ph type="sldNum" idx="12"/>
          </p:nvPr>
        </p:nvSpPr>
        <p:spPr>
          <a:xfrm>
            <a:off x="3855838" y="9440646"/>
            <a:ext cx="2949787" cy="498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JP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" name="Google Shape;698;g155c0fb28c2_0_7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9" name="Google Shape;699;g155c0fb28c2_0_782:notes"/>
          <p:cNvSpPr txBox="1">
            <a:spLocks noGrp="1"/>
          </p:cNvSpPr>
          <p:nvPr>
            <p:ph type="body" idx="1"/>
          </p:nvPr>
        </p:nvSpPr>
        <p:spPr>
          <a:xfrm>
            <a:off x="680720" y="4783307"/>
            <a:ext cx="5445760" cy="3913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0" name="Google Shape;700;g155c0fb28c2_0_782:notes"/>
          <p:cNvSpPr txBox="1">
            <a:spLocks noGrp="1"/>
          </p:cNvSpPr>
          <p:nvPr>
            <p:ph type="sldNum" idx="12"/>
          </p:nvPr>
        </p:nvSpPr>
        <p:spPr>
          <a:xfrm>
            <a:off x="3855838" y="9440646"/>
            <a:ext cx="2949787" cy="498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JP"/>
              <a:t>8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4"/>
          <p:cNvPicPr preferRelativeResize="0"/>
          <p:nvPr/>
        </p:nvPicPr>
        <p:blipFill rotWithShape="1">
          <a:blip r:embed="rId2">
            <a:alphaModFix/>
          </a:blip>
          <a:srcRect l="17224" t="41521" r="17073" b="41523"/>
          <a:stretch/>
        </p:blipFill>
        <p:spPr>
          <a:xfrm>
            <a:off x="10256197" y="6365912"/>
            <a:ext cx="935040" cy="2413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4"/>
          <p:cNvSpPr txBox="1"/>
          <p:nvPr/>
        </p:nvSpPr>
        <p:spPr>
          <a:xfrm>
            <a:off x="177801" y="6499490"/>
            <a:ext cx="271902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800" b="0" i="0" u="none" strike="noStrike" cap="none">
                <a:solidFill>
                  <a:srgbClr val="AEABAB"/>
                </a:solidFill>
                <a:latin typeface="Arial"/>
                <a:ea typeface="Arial"/>
                <a:cs typeface="Arial"/>
                <a:sym typeface="Arial"/>
              </a:rPr>
              <a:t>© 2022 Digital Transformation Lab., All rights reserved.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4"/>
          <p:cNvSpPr/>
          <p:nvPr/>
        </p:nvSpPr>
        <p:spPr>
          <a:xfrm>
            <a:off x="177800" y="0"/>
            <a:ext cx="12014199" cy="7144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445874" y="6365912"/>
            <a:ext cx="568325" cy="2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JP"/>
              <a:t>‹#›</a:t>
            </a:fld>
            <a:endParaRPr/>
          </a:p>
        </p:txBody>
      </p:sp>
      <p:cxnSp>
        <p:nvCxnSpPr>
          <p:cNvPr id="20" name="Google Shape;20;p4"/>
          <p:cNvCxnSpPr/>
          <p:nvPr/>
        </p:nvCxnSpPr>
        <p:spPr>
          <a:xfrm>
            <a:off x="11445875" y="6365912"/>
            <a:ext cx="0" cy="2413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" name="Google Shape;21;p4"/>
          <p:cNvSpPr/>
          <p:nvPr/>
        </p:nvSpPr>
        <p:spPr>
          <a:xfrm>
            <a:off x="0" y="0"/>
            <a:ext cx="12192000" cy="7144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>
  <p:cSld name="タイトルとコンテンツ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57ac1c51e0_1_389"/>
          <p:cNvSpPr txBox="1">
            <a:spLocks noGrp="1"/>
          </p:cNvSpPr>
          <p:nvPr>
            <p:ph type="title"/>
          </p:nvPr>
        </p:nvSpPr>
        <p:spPr>
          <a:xfrm>
            <a:off x="239349" y="72008"/>
            <a:ext cx="107532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25" rIns="121900" bIns="609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244061"/>
              </a:buClr>
              <a:buSzPts val="3700"/>
              <a:buFont typeface="Meiryo"/>
              <a:buNone/>
              <a:defRPr sz="3700" b="1">
                <a:solidFill>
                  <a:srgbClr val="24406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g157ac1c51e0_1_389"/>
          <p:cNvSpPr txBox="1">
            <a:spLocks noGrp="1"/>
          </p:cNvSpPr>
          <p:nvPr>
            <p:ph type="body" idx="1"/>
          </p:nvPr>
        </p:nvSpPr>
        <p:spPr>
          <a:xfrm>
            <a:off x="335360" y="620688"/>
            <a:ext cx="10177200" cy="5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25" rIns="121900" bIns="60925" anchor="t" anchorCtr="0">
            <a:noAutofit/>
          </a:bodyPr>
          <a:lstStyle>
            <a:lvl1pPr marL="457200" lvl="0" indent="-228600" algn="l" rtl="0">
              <a:spcBef>
                <a:spcPts val="400"/>
              </a:spcBef>
              <a:spcAft>
                <a:spcPts val="0"/>
              </a:spcAft>
              <a:buClr>
                <a:srgbClr val="244061"/>
              </a:buClr>
              <a:buSzPts val="1900"/>
              <a:buNone/>
              <a:defRPr sz="1900" b="1">
                <a:latin typeface="Arial"/>
                <a:ea typeface="Arial"/>
                <a:cs typeface="Arial"/>
                <a:sym typeface="Arial"/>
              </a:defRPr>
            </a:lvl1pPr>
            <a:lvl2pPr marL="914400" lvl="1" indent="-3492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 sz="1900"/>
            </a:lvl2pPr>
            <a:lvl3pPr marL="1371600" lvl="2" indent="-3302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3pPr>
            <a:lvl4pPr marL="1828800" lvl="3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810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6pPr>
            <a:lvl7pPr marL="3200400" lvl="6" indent="-3810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7pPr>
            <a:lvl8pPr marL="3657600" lvl="7" indent="-3810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8pPr>
            <a:lvl9pPr marL="4114800" lvl="8" indent="-3810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g157ac1c51e0_1_389"/>
          <p:cNvSpPr txBox="1">
            <a:spLocks noGrp="1"/>
          </p:cNvSpPr>
          <p:nvPr>
            <p:ph type="dt" idx="10"/>
          </p:nvPr>
        </p:nvSpPr>
        <p:spPr>
          <a:xfrm>
            <a:off x="225557" y="6520259"/>
            <a:ext cx="1358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25" rIns="121900" bIns="609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g157ac1c51e0_1_389"/>
          <p:cNvSpPr txBox="1">
            <a:spLocks noGrp="1"/>
          </p:cNvSpPr>
          <p:nvPr>
            <p:ph type="sldNum" idx="12"/>
          </p:nvPr>
        </p:nvSpPr>
        <p:spPr>
          <a:xfrm>
            <a:off x="10512491" y="6520259"/>
            <a:ext cx="960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25" rIns="121900" bIns="6092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JP"/>
              <a:t>‹#›</a:t>
            </a:fld>
            <a:endParaRPr/>
          </a:p>
        </p:txBody>
      </p:sp>
      <p:cxnSp>
        <p:nvCxnSpPr>
          <p:cNvPr id="90" name="Google Shape;90;g157ac1c51e0_1_389"/>
          <p:cNvCxnSpPr/>
          <p:nvPr/>
        </p:nvCxnSpPr>
        <p:spPr>
          <a:xfrm>
            <a:off x="239349" y="908720"/>
            <a:ext cx="11617200" cy="0"/>
          </a:xfrm>
          <a:prstGeom prst="straightConnector1">
            <a:avLst/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1" name="Google Shape;91;g157ac1c51e0_1_389"/>
          <p:cNvSpPr txBox="1">
            <a:spLocks noGrp="1"/>
          </p:cNvSpPr>
          <p:nvPr>
            <p:ph type="ftr" idx="11"/>
          </p:nvPr>
        </p:nvSpPr>
        <p:spPr>
          <a:xfrm>
            <a:off x="1583499" y="6520259"/>
            <a:ext cx="89289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25" rIns="121900" bIns="609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rgbClr val="244061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57ac1c51e0_1_396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700" cy="27369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9pPr>
          </a:lstStyle>
          <a:p>
            <a:endParaRPr/>
          </a:p>
        </p:txBody>
      </p:sp>
      <p:sp>
        <p:nvSpPr>
          <p:cNvPr id="94" name="Google Shape;94;g157ac1c51e0_1_396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700" cy="1056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700"/>
              <a:buNone/>
              <a:defRPr sz="3700"/>
            </a:lvl1pPr>
            <a:lvl2pPr lvl="1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>
            <a:endParaRPr/>
          </a:p>
        </p:txBody>
      </p:sp>
      <p:sp>
        <p:nvSpPr>
          <p:cNvPr id="95" name="Google Shape;95;g157ac1c51e0_1_396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4"/>
          <p:cNvPicPr preferRelativeResize="0"/>
          <p:nvPr/>
        </p:nvPicPr>
        <p:blipFill rotWithShape="1">
          <a:blip r:embed="rId2">
            <a:alphaModFix/>
          </a:blip>
          <a:srcRect l="17224" t="41521" r="17073" b="41523"/>
          <a:stretch/>
        </p:blipFill>
        <p:spPr>
          <a:xfrm>
            <a:off x="10256197" y="6365912"/>
            <a:ext cx="935040" cy="2413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4"/>
          <p:cNvSpPr txBox="1"/>
          <p:nvPr/>
        </p:nvSpPr>
        <p:spPr>
          <a:xfrm>
            <a:off x="177801" y="6499490"/>
            <a:ext cx="271902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JP" sz="800" b="0" i="0" u="none" strike="noStrike" cap="none">
                <a:solidFill>
                  <a:srgbClr val="AEABAB"/>
                </a:solidFill>
                <a:latin typeface="Arial"/>
                <a:ea typeface="Arial"/>
                <a:cs typeface="Arial"/>
                <a:sym typeface="Arial"/>
              </a:rPr>
              <a:t>© 2022 Digital Transformation Lab., All rights reserved.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4"/>
          <p:cNvSpPr/>
          <p:nvPr/>
        </p:nvSpPr>
        <p:spPr>
          <a:xfrm>
            <a:off x="177800" y="0"/>
            <a:ext cx="12014199" cy="7144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445874" y="6365912"/>
            <a:ext cx="568325" cy="2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JP"/>
              <a:t>‹#›</a:t>
            </a:fld>
            <a:endParaRPr/>
          </a:p>
        </p:txBody>
      </p:sp>
      <p:cxnSp>
        <p:nvCxnSpPr>
          <p:cNvPr id="20" name="Google Shape;20;p4"/>
          <p:cNvCxnSpPr/>
          <p:nvPr/>
        </p:nvCxnSpPr>
        <p:spPr>
          <a:xfrm>
            <a:off x="11445875" y="6365912"/>
            <a:ext cx="0" cy="2413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" name="Google Shape;21;p4"/>
          <p:cNvSpPr/>
          <p:nvPr/>
        </p:nvSpPr>
        <p:spPr>
          <a:xfrm>
            <a:off x="0" y="0"/>
            <a:ext cx="12192000" cy="7144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22794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JP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37398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JP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060738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JP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859378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JP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09650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JP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09239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JP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376138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JP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283362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JP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77234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JP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234907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JP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333930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>
  <p:cSld name="タイトルとコンテンツ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57c568d10b_1_429"/>
          <p:cNvSpPr txBox="1">
            <a:spLocks noGrp="1"/>
          </p:cNvSpPr>
          <p:nvPr>
            <p:ph type="title"/>
          </p:nvPr>
        </p:nvSpPr>
        <p:spPr>
          <a:xfrm>
            <a:off x="239349" y="72008"/>
            <a:ext cx="107532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25" rIns="121900" bIns="609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244061"/>
              </a:buClr>
              <a:buSzPts val="3700"/>
              <a:buFont typeface="Meiryo"/>
              <a:buNone/>
              <a:defRPr sz="3700" b="1">
                <a:solidFill>
                  <a:srgbClr val="24406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g157c568d10b_1_429"/>
          <p:cNvSpPr txBox="1">
            <a:spLocks noGrp="1"/>
          </p:cNvSpPr>
          <p:nvPr>
            <p:ph type="body" idx="1"/>
          </p:nvPr>
        </p:nvSpPr>
        <p:spPr>
          <a:xfrm>
            <a:off x="335360" y="620688"/>
            <a:ext cx="10177200" cy="5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25" rIns="121900" bIns="60925" anchor="t" anchorCtr="0">
            <a:noAutofit/>
          </a:bodyPr>
          <a:lstStyle>
            <a:lvl1pPr marL="457200" lvl="0" indent="-228600" algn="l" rtl="0">
              <a:spcBef>
                <a:spcPts val="400"/>
              </a:spcBef>
              <a:spcAft>
                <a:spcPts val="0"/>
              </a:spcAft>
              <a:buClr>
                <a:srgbClr val="244061"/>
              </a:buClr>
              <a:buSzPts val="1900"/>
              <a:buNone/>
              <a:defRPr sz="1900" b="1">
                <a:latin typeface="Arial"/>
                <a:ea typeface="Arial"/>
                <a:cs typeface="Arial"/>
                <a:sym typeface="Arial"/>
              </a:defRPr>
            </a:lvl1pPr>
            <a:lvl2pPr marL="914400" lvl="1" indent="-3492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 sz="1900"/>
            </a:lvl2pPr>
            <a:lvl3pPr marL="1371600" lvl="2" indent="-3302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3pPr>
            <a:lvl4pPr marL="1828800" lvl="3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810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6pPr>
            <a:lvl7pPr marL="3200400" lvl="6" indent="-3810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7pPr>
            <a:lvl8pPr marL="3657600" lvl="7" indent="-3810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8pPr>
            <a:lvl9pPr marL="4114800" lvl="8" indent="-3810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g157c568d10b_1_429"/>
          <p:cNvSpPr txBox="1">
            <a:spLocks noGrp="1"/>
          </p:cNvSpPr>
          <p:nvPr>
            <p:ph type="dt" idx="10"/>
          </p:nvPr>
        </p:nvSpPr>
        <p:spPr>
          <a:xfrm>
            <a:off x="225557" y="6520259"/>
            <a:ext cx="1358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25" rIns="121900" bIns="609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g157c568d10b_1_429"/>
          <p:cNvSpPr txBox="1">
            <a:spLocks noGrp="1"/>
          </p:cNvSpPr>
          <p:nvPr>
            <p:ph type="sldNum" idx="12"/>
          </p:nvPr>
        </p:nvSpPr>
        <p:spPr>
          <a:xfrm>
            <a:off x="10512491" y="6520259"/>
            <a:ext cx="960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25" rIns="121900" bIns="6092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JP"/>
              <a:t>‹#›</a:t>
            </a:fld>
            <a:endParaRPr/>
          </a:p>
        </p:txBody>
      </p:sp>
      <p:cxnSp>
        <p:nvCxnSpPr>
          <p:cNvPr id="90" name="Google Shape;90;g157c568d10b_1_429"/>
          <p:cNvCxnSpPr/>
          <p:nvPr/>
        </p:nvCxnSpPr>
        <p:spPr>
          <a:xfrm>
            <a:off x="239349" y="908720"/>
            <a:ext cx="11617200" cy="0"/>
          </a:xfrm>
          <a:prstGeom prst="straightConnector1">
            <a:avLst/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1" name="Google Shape;91;g157c568d10b_1_429"/>
          <p:cNvSpPr txBox="1">
            <a:spLocks noGrp="1"/>
          </p:cNvSpPr>
          <p:nvPr>
            <p:ph type="ftr" idx="11"/>
          </p:nvPr>
        </p:nvSpPr>
        <p:spPr>
          <a:xfrm>
            <a:off x="1583499" y="6520259"/>
            <a:ext cx="89289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25" rIns="121900" bIns="609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rgbClr val="244061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801143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1_Title slide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57c568d10b_1_436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700" cy="27369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9pPr>
          </a:lstStyle>
          <a:p>
            <a:endParaRPr/>
          </a:p>
        </p:txBody>
      </p:sp>
      <p:sp>
        <p:nvSpPr>
          <p:cNvPr id="94" name="Google Shape;94;g157c568d10b_1_436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700" cy="1056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700"/>
              <a:buNone/>
              <a:defRPr sz="3700"/>
            </a:lvl1pPr>
            <a:lvl2pPr lvl="1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>
            <a:endParaRPr/>
          </a:p>
        </p:txBody>
      </p:sp>
      <p:sp>
        <p:nvSpPr>
          <p:cNvPr id="95" name="Google Shape;95;g157c568d10b_1_436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JP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48794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ユーザー設定レイアウト">
  <p:cSld name="ユーザー設定レイアウト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57ccdc820c_1_316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JP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01491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見出しのみ">
  <p:cSld name="見出しのみ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590acbcffe_0_1937"/>
          <p:cNvSpPr/>
          <p:nvPr/>
        </p:nvSpPr>
        <p:spPr>
          <a:xfrm>
            <a:off x="0" y="0"/>
            <a:ext cx="12192000" cy="692100"/>
          </a:xfrm>
          <a:prstGeom prst="rect">
            <a:avLst/>
          </a:prstGeom>
          <a:gradFill>
            <a:gsLst>
              <a:gs pos="0">
                <a:srgbClr val="005FAD"/>
              </a:gs>
              <a:gs pos="30000">
                <a:srgbClr val="005FAD"/>
              </a:gs>
              <a:gs pos="100000">
                <a:srgbClr val="002060"/>
              </a:gs>
            </a:gsLst>
            <a:lin ang="10800025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g1590acbcffe_0_1937"/>
          <p:cNvSpPr txBox="1">
            <a:spLocks noGrp="1"/>
          </p:cNvSpPr>
          <p:nvPr>
            <p:ph type="sldNum" idx="12"/>
          </p:nvPr>
        </p:nvSpPr>
        <p:spPr>
          <a:xfrm>
            <a:off x="10305885" y="6489701"/>
            <a:ext cx="1414200" cy="3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JP"/>
              <a:t>‹#›</a:t>
            </a:fld>
            <a:endParaRPr/>
          </a:p>
        </p:txBody>
      </p:sp>
      <p:sp>
        <p:nvSpPr>
          <p:cNvPr id="101" name="Google Shape;101;g1590acbcffe_0_1937"/>
          <p:cNvSpPr txBox="1">
            <a:spLocks noGrp="1"/>
          </p:cNvSpPr>
          <p:nvPr>
            <p:ph type="title"/>
          </p:nvPr>
        </p:nvSpPr>
        <p:spPr>
          <a:xfrm>
            <a:off x="477839" y="4390"/>
            <a:ext cx="8793300" cy="68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2000" rIns="91425" bIns="360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Century Gothic"/>
              <a:buNone/>
              <a:defRPr sz="2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g1590acbcffe_0_1937"/>
          <p:cNvSpPr txBox="1">
            <a:spLocks noGrp="1"/>
          </p:cNvSpPr>
          <p:nvPr>
            <p:ph type="body" idx="1"/>
          </p:nvPr>
        </p:nvSpPr>
        <p:spPr>
          <a:xfrm>
            <a:off x="476441" y="901933"/>
            <a:ext cx="11232000" cy="5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5FAD"/>
              </a:buClr>
              <a:buSzPts val="2000"/>
              <a:buFont typeface="Meiryo"/>
              <a:buNone/>
              <a:defRPr sz="2000" b="1" i="0">
                <a:solidFill>
                  <a:srgbClr val="005FA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  <a:defRPr sz="15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  <a:defRPr sz="15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  <a:defRPr sz="15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  <a:defRPr sz="1500"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g1590acbcffe_0_1937"/>
          <p:cNvSpPr txBox="1">
            <a:spLocks noGrp="1"/>
          </p:cNvSpPr>
          <p:nvPr>
            <p:ph type="body" idx="2"/>
          </p:nvPr>
        </p:nvSpPr>
        <p:spPr>
          <a:xfrm>
            <a:off x="9271001" y="184385"/>
            <a:ext cx="27543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6000" rIns="0" bIns="0" anchor="ctr" anchorCtr="0">
            <a:normAutofit/>
          </a:bodyPr>
          <a:lstStyle>
            <a:lvl1pPr marL="457200" lvl="0" indent="-22860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12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None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21572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01">
          <p15:clr>
            <a:srgbClr val="FBAE40"/>
          </p15:clr>
        </p15:guide>
        <p15:guide id="2" pos="7379">
          <p15:clr>
            <a:srgbClr val="FBAE40"/>
          </p15:clr>
        </p15:guide>
        <p15:guide id="3" orient="horz" pos="436">
          <p15:clr>
            <a:srgbClr val="FBAE40"/>
          </p15:clr>
        </p15:guide>
        <p15:guide id="4" orient="horz" pos="4088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913">
          <p15:clr>
            <a:srgbClr val="FBAE40"/>
          </p15:clr>
        </p15:guide>
        <p15:guide id="7" orient="horz" pos="3816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>
  <p:cSld name="Title slide 1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5de33b1879_1_101"/>
          <p:cNvSpPr txBox="1">
            <a:spLocks noGrp="1"/>
          </p:cNvSpPr>
          <p:nvPr>
            <p:ph type="sldNum" idx="12"/>
          </p:nvPr>
        </p:nvSpPr>
        <p:spPr>
          <a:xfrm>
            <a:off x="129509" y="121633"/>
            <a:ext cx="11781300" cy="524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buNone/>
              <a:defRPr/>
            </a:lvl1pPr>
            <a:lvl2pPr lvl="1" algn="l" rtl="0">
              <a:buNone/>
              <a:defRPr/>
            </a:lvl2pPr>
            <a:lvl3pPr lvl="2" algn="l" rtl="0">
              <a:buNone/>
              <a:defRPr/>
            </a:lvl3pPr>
            <a:lvl4pPr lvl="3" algn="l" rtl="0">
              <a:buNone/>
              <a:defRPr/>
            </a:lvl4pPr>
            <a:lvl5pPr lvl="4" algn="l" rtl="0">
              <a:buNone/>
              <a:defRPr/>
            </a:lvl5pPr>
            <a:lvl6pPr lvl="5" algn="l" rtl="0">
              <a:buNone/>
              <a:defRPr/>
            </a:lvl6pPr>
            <a:lvl7pPr lvl="6" algn="l" rtl="0">
              <a:buNone/>
              <a:defRPr/>
            </a:lvl7pPr>
            <a:lvl8pPr lvl="7" algn="l" rtl="0">
              <a:buNone/>
              <a:defRPr/>
            </a:lvl8pPr>
            <a:lvl9pPr lvl="8" algn="l" rtl="0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/>
              <a:t>項　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271465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JP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073860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>
            <a:alpha val="0"/>
          </a:schemeClr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1"/>
          <p:cNvPicPr preferRelativeResize="0"/>
          <p:nvPr/>
        </p:nvPicPr>
        <p:blipFill rotWithShape="1">
          <a:blip r:embed="rId3">
            <a:alphaModFix/>
          </a:blip>
          <a:srcRect l="17224" t="41521" r="17073" b="41523"/>
          <a:stretch/>
        </p:blipFill>
        <p:spPr>
          <a:xfrm>
            <a:off x="10256197" y="6365912"/>
            <a:ext cx="935040" cy="2413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"/>
          <p:cNvSpPr txBox="1"/>
          <p:nvPr/>
        </p:nvSpPr>
        <p:spPr>
          <a:xfrm>
            <a:off x="177801" y="6499490"/>
            <a:ext cx="271902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800" b="0" i="0" u="none" strike="noStrike">
                <a:solidFill>
                  <a:srgbClr val="AEABAB"/>
                </a:solidFill>
                <a:latin typeface="Arial"/>
                <a:ea typeface="Arial"/>
                <a:cs typeface="Arial"/>
                <a:sym typeface="Arial"/>
              </a:rPr>
              <a:t>© 2022 Digital Transformation Lab., All rights reserved.</a:t>
            </a:r>
            <a:endParaRPr sz="1800" b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 txBox="1">
            <a:spLocks noGrp="1"/>
          </p:cNvSpPr>
          <p:nvPr>
            <p:ph type="sldNum" idx="12"/>
          </p:nvPr>
        </p:nvSpPr>
        <p:spPr>
          <a:xfrm>
            <a:off x="11445874" y="6365912"/>
            <a:ext cx="568325" cy="2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JP">
                <a:latin typeface="Arial"/>
                <a:ea typeface="Arial"/>
                <a:cs typeface="Arial"/>
                <a:sym typeface="Arial"/>
              </a:rPr>
              <a:t>1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4" name="Google Shape;104;p1"/>
          <p:cNvCxnSpPr/>
          <p:nvPr/>
        </p:nvCxnSpPr>
        <p:spPr>
          <a:xfrm>
            <a:off x="11445875" y="6365912"/>
            <a:ext cx="0" cy="2413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graphicFrame>
        <p:nvGraphicFramePr>
          <p:cNvPr id="105" name="Google Shape;105;p1"/>
          <p:cNvGraphicFramePr/>
          <p:nvPr>
            <p:extLst>
              <p:ext uri="{D42A27DB-BD31-4B8C-83A1-F6EECF244321}">
                <p14:modId xmlns:p14="http://schemas.microsoft.com/office/powerpoint/2010/main" val="312357118"/>
              </p:ext>
            </p:extLst>
          </p:nvPr>
        </p:nvGraphicFramePr>
        <p:xfrm>
          <a:off x="867975" y="620671"/>
          <a:ext cx="5228025" cy="2907975"/>
        </p:xfrm>
        <a:graphic>
          <a:graphicData uri="http://schemas.openxmlformats.org/drawingml/2006/table">
            <a:tbl>
              <a:tblPr firstRow="1" bandRow="1">
                <a:noFill/>
                <a:tableStyleId>{9D9CA4B5-A48B-4228-9726-0022A81F6934}</a:tableStyleId>
              </a:tblPr>
              <a:tblGrid>
                <a:gridCol w="4403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4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54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r>
                        <a:rPr lang="en-JP" b="0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.　カスタマージャーニーマップ</a:t>
                      </a:r>
                      <a:endParaRPr b="0">
                        <a:solidFill>
                          <a:srgbClr val="43434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b="1">
                        <a:solidFill>
                          <a:srgbClr val="43434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4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lang="en-JP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.　顧客接点</a:t>
                      </a:r>
                      <a:r>
                        <a:rPr lang="ja-JP" altLang="en-US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のデザイン</a:t>
                      </a:r>
                      <a:endParaRPr dirty="0">
                        <a:solidFill>
                          <a:srgbClr val="43434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b="1">
                        <a:solidFill>
                          <a:srgbClr val="43434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4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r>
                        <a:rPr lang="en-JP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.　提供価値フレームワーク</a:t>
                      </a:r>
                      <a:endParaRPr>
                        <a:solidFill>
                          <a:srgbClr val="43434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b="1" dirty="0">
                        <a:solidFill>
                          <a:srgbClr val="43434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4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r>
                        <a:rPr lang="en-JP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.　打ち手フレームワーク</a:t>
                      </a:r>
                      <a:endParaRPr>
                        <a:solidFill>
                          <a:srgbClr val="43434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b="1">
                        <a:solidFill>
                          <a:srgbClr val="43434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4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r>
                        <a:rPr lang="en-JP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.　プラットフォーム関係図</a:t>
                      </a:r>
                      <a:endParaRPr>
                        <a:solidFill>
                          <a:srgbClr val="43434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 b="1">
                        <a:solidFill>
                          <a:srgbClr val="43434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54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r>
                        <a:rPr lang="en-JP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.　リーンキャンバス</a:t>
                      </a:r>
                      <a:endParaRPr>
                        <a:solidFill>
                          <a:srgbClr val="43434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</a:t>
                      </a:r>
                      <a:endParaRPr b="1">
                        <a:solidFill>
                          <a:srgbClr val="43434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54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</a:t>
                      </a:r>
                      <a:r>
                        <a:rPr lang="en-JP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.</a:t>
                      </a:r>
                      <a:r>
                        <a:rPr lang="en-US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</a:t>
                      </a:r>
                      <a:r>
                        <a:rPr lang="en-JP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改善からつなげる、新しい価値創造のためのDX</a:t>
                      </a:r>
                      <a:endParaRPr>
                        <a:solidFill>
                          <a:srgbClr val="43434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</a:t>
                      </a:r>
                      <a:endParaRPr b="1" dirty="0">
                        <a:solidFill>
                          <a:srgbClr val="43434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06" name="Google Shape;106;p1"/>
          <p:cNvSpPr/>
          <p:nvPr/>
        </p:nvSpPr>
        <p:spPr>
          <a:xfrm>
            <a:off x="177800" y="0"/>
            <a:ext cx="12014100" cy="7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1800">
                <a:solidFill>
                  <a:srgbClr val="0C0C0C"/>
                </a:solidFill>
              </a:rPr>
              <a:t>目次</a:t>
            </a:r>
            <a:endParaRPr sz="180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DCAFB92-AB42-00A7-DD6A-2453A5056BBC}"/>
              </a:ext>
            </a:extLst>
          </p:cNvPr>
          <p:cNvSpPr/>
          <p:nvPr/>
        </p:nvSpPr>
        <p:spPr>
          <a:xfrm>
            <a:off x="7456717" y="5120441"/>
            <a:ext cx="4099741" cy="714301"/>
          </a:xfrm>
          <a:prstGeom prst="rect">
            <a:avLst/>
          </a:prstGeom>
          <a:solidFill>
            <a:schemeClr val="bg1"/>
          </a:solidFill>
          <a:ln w="3175">
            <a:solidFill>
              <a:srgbClr val="4343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i="0">
                <a:solidFill>
                  <a:srgbClr val="434343"/>
                </a:solidFill>
                <a:effectLst/>
              </a:rPr>
              <a:t>本資料は、「なるほど図解　</a:t>
            </a:r>
            <a:r>
              <a:rPr lang="en-US" altLang="ja-JP" sz="1000" i="0">
                <a:solidFill>
                  <a:srgbClr val="434343"/>
                </a:solidFill>
                <a:effectLst/>
              </a:rPr>
              <a:t>1</a:t>
            </a:r>
            <a:r>
              <a:rPr lang="ja-JP" altLang="en-US" sz="1000" i="0">
                <a:solidFill>
                  <a:srgbClr val="434343"/>
                </a:solidFill>
                <a:effectLst/>
              </a:rPr>
              <a:t>冊目に読みたい</a:t>
            </a:r>
            <a:r>
              <a:rPr lang="en-GB" sz="1000" i="0" dirty="0">
                <a:solidFill>
                  <a:srgbClr val="434343"/>
                </a:solidFill>
                <a:effectLst/>
              </a:rPr>
              <a:t>DX</a:t>
            </a:r>
            <a:r>
              <a:rPr lang="ja-JP" altLang="en-US" sz="1000" i="0">
                <a:solidFill>
                  <a:srgbClr val="434343"/>
                </a:solidFill>
                <a:effectLst/>
              </a:rPr>
              <a:t>の教科書」の読者特典です。本書の読者に業務で活用いただくことを意図していますが、無断複製や配布は禁止させていただきます。</a:t>
            </a:r>
            <a:endParaRPr lang="en-JP" sz="1000" dirty="0">
              <a:solidFill>
                <a:srgbClr val="434343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155c0fb28c2_0_35"/>
          <p:cNvSpPr txBox="1">
            <a:spLocks noGrp="1"/>
          </p:cNvSpPr>
          <p:nvPr>
            <p:ph type="sldNum" idx="12"/>
          </p:nvPr>
        </p:nvSpPr>
        <p:spPr>
          <a:xfrm>
            <a:off x="11445874" y="6365912"/>
            <a:ext cx="568200" cy="24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JP">
                <a:latin typeface="Arial"/>
                <a:ea typeface="Arial"/>
                <a:cs typeface="Arial"/>
                <a:sym typeface="Arial"/>
              </a:rPr>
              <a:t>2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g155c0fb28c2_0_35"/>
          <p:cNvSpPr/>
          <p:nvPr/>
        </p:nvSpPr>
        <p:spPr>
          <a:xfrm>
            <a:off x="177800" y="0"/>
            <a:ext cx="12014100" cy="7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C0C0C"/>
                </a:solidFill>
              </a:rPr>
              <a:t>1</a:t>
            </a:r>
            <a:r>
              <a:rPr lang="en-JP" sz="180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.　カスタマージャーニーマップ</a:t>
            </a:r>
            <a:endParaRPr sz="180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g155c0fb28c2_0_35"/>
          <p:cNvSpPr/>
          <p:nvPr/>
        </p:nvSpPr>
        <p:spPr>
          <a:xfrm>
            <a:off x="177800" y="1289525"/>
            <a:ext cx="9302400" cy="33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>
                <a:solidFill>
                  <a:srgbClr val="0C0C0C"/>
                </a:solidFill>
              </a:rPr>
              <a:t>　　　　　　　　　　　　　　　における　購買/消費行動のカスタマージャーニー</a:t>
            </a:r>
            <a:endParaRPr sz="140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02" name="Google Shape;202;g155c0fb28c2_0_35"/>
          <p:cNvCxnSpPr/>
          <p:nvPr/>
        </p:nvCxnSpPr>
        <p:spPr>
          <a:xfrm flipH="1">
            <a:off x="177725" y="1638900"/>
            <a:ext cx="10121100" cy="9600"/>
          </a:xfrm>
          <a:prstGeom prst="straightConnector1">
            <a:avLst/>
          </a:prstGeom>
          <a:noFill/>
          <a:ln w="9525" cap="flat" cmpd="sng">
            <a:solidFill>
              <a:srgbClr val="0C0C0C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03" name="Google Shape;203;g155c0fb28c2_0_35"/>
          <p:cNvSpPr/>
          <p:nvPr/>
        </p:nvSpPr>
        <p:spPr>
          <a:xfrm>
            <a:off x="177799" y="714446"/>
            <a:ext cx="11836500" cy="3321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1400" b="1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メッセージライン</a:t>
            </a:r>
            <a:endParaRPr/>
          </a:p>
        </p:txBody>
      </p:sp>
      <p:sp>
        <p:nvSpPr>
          <p:cNvPr id="204" name="Google Shape;204;g155c0fb28c2_0_35"/>
          <p:cNvSpPr/>
          <p:nvPr/>
        </p:nvSpPr>
        <p:spPr>
          <a:xfrm>
            <a:off x="177799" y="1761039"/>
            <a:ext cx="865200" cy="270900"/>
          </a:xfrm>
          <a:prstGeom prst="homePlate">
            <a:avLst>
              <a:gd name="adj" fmla="val 29810"/>
            </a:avLst>
          </a:prstGeom>
          <a:noFill/>
          <a:ln w="12700" cap="flat" cmpd="sng">
            <a:solidFill>
              <a:srgbClr val="0C0C0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100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ステージ</a:t>
            </a:r>
            <a:endParaRPr/>
          </a:p>
        </p:txBody>
      </p:sp>
      <p:sp>
        <p:nvSpPr>
          <p:cNvPr id="205" name="Google Shape;205;g155c0fb28c2_0_35"/>
          <p:cNvSpPr/>
          <p:nvPr/>
        </p:nvSpPr>
        <p:spPr>
          <a:xfrm>
            <a:off x="177800" y="2090615"/>
            <a:ext cx="402600" cy="1338300"/>
          </a:xfrm>
          <a:prstGeom prst="rect">
            <a:avLst/>
          </a:prstGeom>
          <a:solidFill>
            <a:srgbClr val="F98B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顧客</a:t>
            </a:r>
            <a:endParaRPr/>
          </a:p>
        </p:txBody>
      </p:sp>
      <p:sp>
        <p:nvSpPr>
          <p:cNvPr id="206" name="Google Shape;206;g155c0fb28c2_0_35"/>
          <p:cNvSpPr/>
          <p:nvPr/>
        </p:nvSpPr>
        <p:spPr>
          <a:xfrm>
            <a:off x="177799" y="3487614"/>
            <a:ext cx="402600" cy="1338300"/>
          </a:xfrm>
          <a:prstGeom prst="rect">
            <a:avLst/>
          </a:prstGeom>
          <a:solidFill>
            <a:srgbClr val="F98B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1000">
                <a:solidFill>
                  <a:schemeClr val="lt1"/>
                </a:solidFill>
              </a:rPr>
              <a:t>施策</a:t>
            </a:r>
            <a:endParaRPr/>
          </a:p>
        </p:txBody>
      </p:sp>
      <p:sp>
        <p:nvSpPr>
          <p:cNvPr id="207" name="Google Shape;207;g155c0fb28c2_0_35"/>
          <p:cNvSpPr/>
          <p:nvPr/>
        </p:nvSpPr>
        <p:spPr>
          <a:xfrm>
            <a:off x="620345" y="2090615"/>
            <a:ext cx="402600" cy="6558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90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不満</a:t>
            </a:r>
            <a:endParaRPr sz="900">
              <a:solidFill>
                <a:srgbClr val="0C0C0C"/>
              </a:solidFill>
            </a:endParaRPr>
          </a:p>
        </p:txBody>
      </p:sp>
      <p:sp>
        <p:nvSpPr>
          <p:cNvPr id="208" name="Google Shape;208;g155c0fb28c2_0_35"/>
          <p:cNvSpPr/>
          <p:nvPr/>
        </p:nvSpPr>
        <p:spPr>
          <a:xfrm>
            <a:off x="620345" y="2773167"/>
            <a:ext cx="402600" cy="6558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90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満足</a:t>
            </a:r>
            <a:endParaRPr sz="900">
              <a:solidFill>
                <a:srgbClr val="0C0C0C"/>
              </a:solidFill>
            </a:endParaRPr>
          </a:p>
        </p:txBody>
      </p:sp>
      <p:sp>
        <p:nvSpPr>
          <p:cNvPr id="209" name="Google Shape;209;g155c0fb28c2_0_35"/>
          <p:cNvSpPr/>
          <p:nvPr/>
        </p:nvSpPr>
        <p:spPr>
          <a:xfrm>
            <a:off x="620345" y="3487614"/>
            <a:ext cx="402600" cy="6558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90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デジタル</a:t>
            </a:r>
            <a:endParaRPr sz="900">
              <a:solidFill>
                <a:srgbClr val="0C0C0C"/>
              </a:solidFill>
            </a:endParaRPr>
          </a:p>
        </p:txBody>
      </p:sp>
      <p:sp>
        <p:nvSpPr>
          <p:cNvPr id="210" name="Google Shape;210;g155c0fb28c2_0_35"/>
          <p:cNvSpPr/>
          <p:nvPr/>
        </p:nvSpPr>
        <p:spPr>
          <a:xfrm>
            <a:off x="620345" y="4170166"/>
            <a:ext cx="402600" cy="6558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90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リアル</a:t>
            </a:r>
            <a:endParaRPr sz="900">
              <a:solidFill>
                <a:srgbClr val="0C0C0C"/>
              </a:solidFill>
            </a:endParaRPr>
          </a:p>
        </p:txBody>
      </p:sp>
      <p:sp>
        <p:nvSpPr>
          <p:cNvPr id="211" name="Google Shape;211;g155c0fb28c2_0_35"/>
          <p:cNvSpPr/>
          <p:nvPr/>
        </p:nvSpPr>
        <p:spPr>
          <a:xfrm>
            <a:off x="177799" y="4884613"/>
            <a:ext cx="845100" cy="655800"/>
          </a:xfrm>
          <a:prstGeom prst="rect">
            <a:avLst/>
          </a:prstGeom>
          <a:solidFill>
            <a:srgbClr val="F98B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KPI</a:t>
            </a:r>
            <a:endParaRPr/>
          </a:p>
        </p:txBody>
      </p:sp>
      <p:sp>
        <p:nvSpPr>
          <p:cNvPr id="212" name="Google Shape;212;g155c0fb28c2_0_35"/>
          <p:cNvSpPr/>
          <p:nvPr/>
        </p:nvSpPr>
        <p:spPr>
          <a:xfrm>
            <a:off x="177776" y="5599085"/>
            <a:ext cx="845100" cy="655800"/>
          </a:xfrm>
          <a:prstGeom prst="rect">
            <a:avLst/>
          </a:prstGeom>
          <a:solidFill>
            <a:srgbClr val="F98B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検討課題</a:t>
            </a:r>
            <a:endParaRPr/>
          </a:p>
        </p:txBody>
      </p:sp>
      <p:sp>
        <p:nvSpPr>
          <p:cNvPr id="213" name="Google Shape;213;g155c0fb28c2_0_35"/>
          <p:cNvSpPr/>
          <p:nvPr/>
        </p:nvSpPr>
        <p:spPr>
          <a:xfrm>
            <a:off x="1127075" y="1761050"/>
            <a:ext cx="1771200" cy="2709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1000">
                <a:solidFill>
                  <a:schemeClr val="lt1"/>
                </a:solidFill>
              </a:rPr>
              <a:t>01</a:t>
            </a:r>
            <a:endParaRPr/>
          </a:p>
        </p:txBody>
      </p:sp>
      <p:sp>
        <p:nvSpPr>
          <p:cNvPr id="214" name="Google Shape;214;g155c0fb28c2_0_35"/>
          <p:cNvSpPr/>
          <p:nvPr/>
        </p:nvSpPr>
        <p:spPr>
          <a:xfrm>
            <a:off x="2982475" y="1761050"/>
            <a:ext cx="1771200" cy="2709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1000">
                <a:solidFill>
                  <a:schemeClr val="lt1"/>
                </a:solidFill>
              </a:rPr>
              <a:t>02</a:t>
            </a:r>
            <a:endParaRPr/>
          </a:p>
        </p:txBody>
      </p:sp>
      <p:sp>
        <p:nvSpPr>
          <p:cNvPr id="215" name="Google Shape;215;g155c0fb28c2_0_35"/>
          <p:cNvSpPr/>
          <p:nvPr/>
        </p:nvSpPr>
        <p:spPr>
          <a:xfrm>
            <a:off x="4837875" y="1761075"/>
            <a:ext cx="1771200" cy="2709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1000">
                <a:solidFill>
                  <a:schemeClr val="lt1"/>
                </a:solidFill>
              </a:rPr>
              <a:t>03</a:t>
            </a:r>
            <a:endParaRPr/>
          </a:p>
        </p:txBody>
      </p:sp>
      <p:sp>
        <p:nvSpPr>
          <p:cNvPr id="216" name="Google Shape;216;g155c0fb28c2_0_35"/>
          <p:cNvSpPr/>
          <p:nvPr/>
        </p:nvSpPr>
        <p:spPr>
          <a:xfrm>
            <a:off x="6693275" y="1761075"/>
            <a:ext cx="1771200" cy="2709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1000">
                <a:solidFill>
                  <a:schemeClr val="lt1"/>
                </a:solidFill>
              </a:rPr>
              <a:t>04</a:t>
            </a:r>
            <a:endParaRPr/>
          </a:p>
        </p:txBody>
      </p:sp>
      <p:sp>
        <p:nvSpPr>
          <p:cNvPr id="217" name="Google Shape;217;g155c0fb28c2_0_35"/>
          <p:cNvSpPr/>
          <p:nvPr/>
        </p:nvSpPr>
        <p:spPr>
          <a:xfrm>
            <a:off x="8548675" y="1761050"/>
            <a:ext cx="1771200" cy="2709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1000">
                <a:solidFill>
                  <a:schemeClr val="lt1"/>
                </a:solidFill>
              </a:rPr>
              <a:t>05</a:t>
            </a:r>
            <a:endParaRPr/>
          </a:p>
        </p:txBody>
      </p:sp>
      <p:sp>
        <p:nvSpPr>
          <p:cNvPr id="218" name="Google Shape;218;g155c0fb28c2_0_35"/>
          <p:cNvSpPr/>
          <p:nvPr/>
        </p:nvSpPr>
        <p:spPr>
          <a:xfrm>
            <a:off x="1127092" y="2090625"/>
            <a:ext cx="1771200" cy="655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C0C0C"/>
              </a:solidFill>
            </a:endParaRPr>
          </a:p>
        </p:txBody>
      </p:sp>
      <p:sp>
        <p:nvSpPr>
          <p:cNvPr id="219" name="Google Shape;219;g155c0fb28c2_0_35"/>
          <p:cNvSpPr/>
          <p:nvPr/>
        </p:nvSpPr>
        <p:spPr>
          <a:xfrm>
            <a:off x="1127092" y="2773176"/>
            <a:ext cx="1771200" cy="6558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C0C0C"/>
              </a:solidFill>
            </a:endParaRPr>
          </a:p>
        </p:txBody>
      </p:sp>
      <p:sp>
        <p:nvSpPr>
          <p:cNvPr id="220" name="Google Shape;220;g155c0fb28c2_0_35"/>
          <p:cNvSpPr/>
          <p:nvPr/>
        </p:nvSpPr>
        <p:spPr>
          <a:xfrm>
            <a:off x="3002567" y="2090638"/>
            <a:ext cx="1771200" cy="655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C0C0C"/>
              </a:solidFill>
            </a:endParaRPr>
          </a:p>
        </p:txBody>
      </p:sp>
      <p:sp>
        <p:nvSpPr>
          <p:cNvPr id="221" name="Google Shape;221;g155c0fb28c2_0_35"/>
          <p:cNvSpPr/>
          <p:nvPr/>
        </p:nvSpPr>
        <p:spPr>
          <a:xfrm>
            <a:off x="3002567" y="2773188"/>
            <a:ext cx="1771200" cy="6558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C0C0C"/>
              </a:solidFill>
            </a:endParaRPr>
          </a:p>
        </p:txBody>
      </p:sp>
      <p:sp>
        <p:nvSpPr>
          <p:cNvPr id="222" name="Google Shape;222;g155c0fb28c2_0_35"/>
          <p:cNvSpPr/>
          <p:nvPr/>
        </p:nvSpPr>
        <p:spPr>
          <a:xfrm>
            <a:off x="4837867" y="2090625"/>
            <a:ext cx="1771200" cy="655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C0C0C"/>
              </a:solidFill>
            </a:endParaRPr>
          </a:p>
        </p:txBody>
      </p:sp>
      <p:sp>
        <p:nvSpPr>
          <p:cNvPr id="223" name="Google Shape;223;g155c0fb28c2_0_35"/>
          <p:cNvSpPr/>
          <p:nvPr/>
        </p:nvSpPr>
        <p:spPr>
          <a:xfrm>
            <a:off x="4837867" y="2773176"/>
            <a:ext cx="1771200" cy="6558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C0C0C"/>
              </a:solidFill>
            </a:endParaRPr>
          </a:p>
        </p:txBody>
      </p:sp>
      <p:sp>
        <p:nvSpPr>
          <p:cNvPr id="224" name="Google Shape;224;g155c0fb28c2_0_35"/>
          <p:cNvSpPr/>
          <p:nvPr/>
        </p:nvSpPr>
        <p:spPr>
          <a:xfrm>
            <a:off x="6693267" y="2090638"/>
            <a:ext cx="1771200" cy="655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C0C0C"/>
              </a:solidFill>
            </a:endParaRPr>
          </a:p>
        </p:txBody>
      </p:sp>
      <p:sp>
        <p:nvSpPr>
          <p:cNvPr id="225" name="Google Shape;225;g155c0fb28c2_0_35"/>
          <p:cNvSpPr/>
          <p:nvPr/>
        </p:nvSpPr>
        <p:spPr>
          <a:xfrm>
            <a:off x="6693267" y="2773188"/>
            <a:ext cx="1771200" cy="6558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C0C0C"/>
              </a:solidFill>
            </a:endParaRPr>
          </a:p>
        </p:txBody>
      </p:sp>
      <p:sp>
        <p:nvSpPr>
          <p:cNvPr id="226" name="Google Shape;226;g155c0fb28c2_0_35"/>
          <p:cNvSpPr/>
          <p:nvPr/>
        </p:nvSpPr>
        <p:spPr>
          <a:xfrm>
            <a:off x="8548667" y="2090625"/>
            <a:ext cx="1771200" cy="655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C0C0C"/>
              </a:solidFill>
            </a:endParaRPr>
          </a:p>
        </p:txBody>
      </p:sp>
      <p:sp>
        <p:nvSpPr>
          <p:cNvPr id="227" name="Google Shape;227;g155c0fb28c2_0_35"/>
          <p:cNvSpPr/>
          <p:nvPr/>
        </p:nvSpPr>
        <p:spPr>
          <a:xfrm>
            <a:off x="8548667" y="2773176"/>
            <a:ext cx="1771200" cy="6558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C0C0C"/>
              </a:solidFill>
            </a:endParaRPr>
          </a:p>
        </p:txBody>
      </p:sp>
      <p:sp>
        <p:nvSpPr>
          <p:cNvPr id="228" name="Google Shape;228;g155c0fb28c2_0_35"/>
          <p:cNvSpPr/>
          <p:nvPr/>
        </p:nvSpPr>
        <p:spPr>
          <a:xfrm>
            <a:off x="1127079" y="3487625"/>
            <a:ext cx="1771200" cy="655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C0C0C"/>
              </a:solidFill>
            </a:endParaRPr>
          </a:p>
        </p:txBody>
      </p:sp>
      <p:sp>
        <p:nvSpPr>
          <p:cNvPr id="229" name="Google Shape;229;g155c0fb28c2_0_35"/>
          <p:cNvSpPr/>
          <p:nvPr/>
        </p:nvSpPr>
        <p:spPr>
          <a:xfrm>
            <a:off x="1127079" y="4170176"/>
            <a:ext cx="1771200" cy="6558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C0C0C"/>
              </a:solidFill>
            </a:endParaRPr>
          </a:p>
        </p:txBody>
      </p:sp>
      <p:sp>
        <p:nvSpPr>
          <p:cNvPr id="230" name="Google Shape;230;g155c0fb28c2_0_35"/>
          <p:cNvSpPr/>
          <p:nvPr/>
        </p:nvSpPr>
        <p:spPr>
          <a:xfrm>
            <a:off x="3002554" y="3487638"/>
            <a:ext cx="1771200" cy="655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C0C0C"/>
              </a:solidFill>
            </a:endParaRPr>
          </a:p>
        </p:txBody>
      </p:sp>
      <p:sp>
        <p:nvSpPr>
          <p:cNvPr id="231" name="Google Shape;231;g155c0fb28c2_0_35"/>
          <p:cNvSpPr/>
          <p:nvPr/>
        </p:nvSpPr>
        <p:spPr>
          <a:xfrm>
            <a:off x="3002554" y="4170188"/>
            <a:ext cx="1771200" cy="6558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C0C0C"/>
              </a:solidFill>
            </a:endParaRPr>
          </a:p>
        </p:txBody>
      </p:sp>
      <p:sp>
        <p:nvSpPr>
          <p:cNvPr id="232" name="Google Shape;232;g155c0fb28c2_0_35"/>
          <p:cNvSpPr/>
          <p:nvPr/>
        </p:nvSpPr>
        <p:spPr>
          <a:xfrm>
            <a:off x="4837854" y="3487625"/>
            <a:ext cx="1771200" cy="655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C0C0C"/>
              </a:solidFill>
            </a:endParaRPr>
          </a:p>
        </p:txBody>
      </p:sp>
      <p:sp>
        <p:nvSpPr>
          <p:cNvPr id="233" name="Google Shape;233;g155c0fb28c2_0_35"/>
          <p:cNvSpPr/>
          <p:nvPr/>
        </p:nvSpPr>
        <p:spPr>
          <a:xfrm>
            <a:off x="4837854" y="4170176"/>
            <a:ext cx="1771200" cy="6558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C0C0C"/>
              </a:solidFill>
            </a:endParaRPr>
          </a:p>
        </p:txBody>
      </p:sp>
      <p:sp>
        <p:nvSpPr>
          <p:cNvPr id="234" name="Google Shape;234;g155c0fb28c2_0_35"/>
          <p:cNvSpPr/>
          <p:nvPr/>
        </p:nvSpPr>
        <p:spPr>
          <a:xfrm>
            <a:off x="6693254" y="3487638"/>
            <a:ext cx="1771200" cy="655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C0C0C"/>
              </a:solidFill>
            </a:endParaRPr>
          </a:p>
        </p:txBody>
      </p:sp>
      <p:sp>
        <p:nvSpPr>
          <p:cNvPr id="235" name="Google Shape;235;g155c0fb28c2_0_35"/>
          <p:cNvSpPr/>
          <p:nvPr/>
        </p:nvSpPr>
        <p:spPr>
          <a:xfrm>
            <a:off x="6693254" y="4170188"/>
            <a:ext cx="1771200" cy="6558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C0C0C"/>
              </a:solidFill>
            </a:endParaRPr>
          </a:p>
        </p:txBody>
      </p:sp>
      <p:sp>
        <p:nvSpPr>
          <p:cNvPr id="236" name="Google Shape;236;g155c0fb28c2_0_35"/>
          <p:cNvSpPr/>
          <p:nvPr/>
        </p:nvSpPr>
        <p:spPr>
          <a:xfrm>
            <a:off x="8548654" y="3487625"/>
            <a:ext cx="1771200" cy="655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C0C0C"/>
              </a:solidFill>
            </a:endParaRPr>
          </a:p>
        </p:txBody>
      </p:sp>
      <p:sp>
        <p:nvSpPr>
          <p:cNvPr id="237" name="Google Shape;237;g155c0fb28c2_0_35"/>
          <p:cNvSpPr/>
          <p:nvPr/>
        </p:nvSpPr>
        <p:spPr>
          <a:xfrm>
            <a:off x="8548654" y="4170176"/>
            <a:ext cx="1771200" cy="6558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C0C0C"/>
              </a:solidFill>
            </a:endParaRPr>
          </a:p>
        </p:txBody>
      </p:sp>
      <p:sp>
        <p:nvSpPr>
          <p:cNvPr id="238" name="Google Shape;238;g155c0fb28c2_0_35"/>
          <p:cNvSpPr/>
          <p:nvPr/>
        </p:nvSpPr>
        <p:spPr>
          <a:xfrm>
            <a:off x="1127092" y="4884625"/>
            <a:ext cx="1771200" cy="655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C0C0C"/>
              </a:solidFill>
            </a:endParaRPr>
          </a:p>
        </p:txBody>
      </p:sp>
      <p:sp>
        <p:nvSpPr>
          <p:cNvPr id="239" name="Google Shape;239;g155c0fb28c2_0_35"/>
          <p:cNvSpPr/>
          <p:nvPr/>
        </p:nvSpPr>
        <p:spPr>
          <a:xfrm>
            <a:off x="1127092" y="5567201"/>
            <a:ext cx="1771200" cy="6558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C0C0C"/>
              </a:solidFill>
            </a:endParaRPr>
          </a:p>
        </p:txBody>
      </p:sp>
      <p:sp>
        <p:nvSpPr>
          <p:cNvPr id="240" name="Google Shape;240;g155c0fb28c2_0_35"/>
          <p:cNvSpPr/>
          <p:nvPr/>
        </p:nvSpPr>
        <p:spPr>
          <a:xfrm>
            <a:off x="3002567" y="4884663"/>
            <a:ext cx="1771200" cy="655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C0C0C"/>
              </a:solidFill>
            </a:endParaRPr>
          </a:p>
        </p:txBody>
      </p:sp>
      <p:sp>
        <p:nvSpPr>
          <p:cNvPr id="241" name="Google Shape;241;g155c0fb28c2_0_35"/>
          <p:cNvSpPr/>
          <p:nvPr/>
        </p:nvSpPr>
        <p:spPr>
          <a:xfrm>
            <a:off x="3002567" y="5567213"/>
            <a:ext cx="1771200" cy="6558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C0C0C"/>
              </a:solidFill>
            </a:endParaRPr>
          </a:p>
        </p:txBody>
      </p:sp>
      <p:sp>
        <p:nvSpPr>
          <p:cNvPr id="242" name="Google Shape;242;g155c0fb28c2_0_35"/>
          <p:cNvSpPr/>
          <p:nvPr/>
        </p:nvSpPr>
        <p:spPr>
          <a:xfrm>
            <a:off x="4837867" y="4884650"/>
            <a:ext cx="1771200" cy="655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C0C0C"/>
              </a:solidFill>
            </a:endParaRPr>
          </a:p>
        </p:txBody>
      </p:sp>
      <p:sp>
        <p:nvSpPr>
          <p:cNvPr id="243" name="Google Shape;243;g155c0fb28c2_0_35"/>
          <p:cNvSpPr/>
          <p:nvPr/>
        </p:nvSpPr>
        <p:spPr>
          <a:xfrm>
            <a:off x="4837867" y="5567201"/>
            <a:ext cx="1771200" cy="6558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C0C0C"/>
              </a:solidFill>
            </a:endParaRPr>
          </a:p>
        </p:txBody>
      </p:sp>
      <p:sp>
        <p:nvSpPr>
          <p:cNvPr id="244" name="Google Shape;244;g155c0fb28c2_0_35"/>
          <p:cNvSpPr/>
          <p:nvPr/>
        </p:nvSpPr>
        <p:spPr>
          <a:xfrm>
            <a:off x="6693267" y="4884663"/>
            <a:ext cx="1771200" cy="655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C0C0C"/>
              </a:solidFill>
            </a:endParaRPr>
          </a:p>
        </p:txBody>
      </p:sp>
      <p:sp>
        <p:nvSpPr>
          <p:cNvPr id="245" name="Google Shape;245;g155c0fb28c2_0_35"/>
          <p:cNvSpPr/>
          <p:nvPr/>
        </p:nvSpPr>
        <p:spPr>
          <a:xfrm>
            <a:off x="6693267" y="5567213"/>
            <a:ext cx="1771200" cy="6558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C0C0C"/>
              </a:solidFill>
            </a:endParaRPr>
          </a:p>
        </p:txBody>
      </p:sp>
      <p:sp>
        <p:nvSpPr>
          <p:cNvPr id="246" name="Google Shape;246;g155c0fb28c2_0_35"/>
          <p:cNvSpPr/>
          <p:nvPr/>
        </p:nvSpPr>
        <p:spPr>
          <a:xfrm>
            <a:off x="8548667" y="4884650"/>
            <a:ext cx="1771200" cy="655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C0C0C"/>
              </a:solidFill>
            </a:endParaRPr>
          </a:p>
        </p:txBody>
      </p:sp>
      <p:sp>
        <p:nvSpPr>
          <p:cNvPr id="247" name="Google Shape;247;g155c0fb28c2_0_35"/>
          <p:cNvSpPr/>
          <p:nvPr/>
        </p:nvSpPr>
        <p:spPr>
          <a:xfrm>
            <a:off x="8548667" y="5567201"/>
            <a:ext cx="1771200" cy="6558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C0C0C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155c0fb28c2_0_173"/>
          <p:cNvSpPr txBox="1">
            <a:spLocks noGrp="1"/>
          </p:cNvSpPr>
          <p:nvPr>
            <p:ph type="sldNum" idx="12"/>
          </p:nvPr>
        </p:nvSpPr>
        <p:spPr>
          <a:xfrm>
            <a:off x="11445874" y="6365912"/>
            <a:ext cx="568200" cy="24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JP">
                <a:latin typeface="Arial"/>
                <a:ea typeface="Arial"/>
                <a:cs typeface="Arial"/>
                <a:sym typeface="Arial"/>
              </a:rPr>
              <a:t>3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g155c0fb28c2_0_173"/>
          <p:cNvSpPr/>
          <p:nvPr/>
        </p:nvSpPr>
        <p:spPr>
          <a:xfrm>
            <a:off x="177800" y="0"/>
            <a:ext cx="12014100" cy="7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JP" sz="180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.　</a:t>
            </a:r>
            <a:r>
              <a:rPr lang="en-JP" sz="1800">
                <a:solidFill>
                  <a:srgbClr val="0C0C0C"/>
                </a:solidFill>
              </a:rPr>
              <a:t>顧客接点</a:t>
            </a:r>
            <a:r>
              <a:rPr lang="ja-JP" altLang="en-US" sz="1800">
                <a:solidFill>
                  <a:srgbClr val="0C0C0C"/>
                </a:solidFill>
              </a:rPr>
              <a:t>のデザイン</a:t>
            </a:r>
            <a:endParaRPr sz="180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g155c0fb28c2_0_173"/>
          <p:cNvSpPr/>
          <p:nvPr/>
        </p:nvSpPr>
        <p:spPr>
          <a:xfrm>
            <a:off x="177768" y="1289537"/>
            <a:ext cx="5367900" cy="33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>
                <a:solidFill>
                  <a:srgbClr val="0C0C0C"/>
                </a:solidFill>
              </a:rPr>
              <a:t>xxxの顧客接点のイメージ</a:t>
            </a:r>
            <a:endParaRPr sz="140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94" name="Google Shape;294;g155c0fb28c2_0_173"/>
          <p:cNvCxnSpPr/>
          <p:nvPr/>
        </p:nvCxnSpPr>
        <p:spPr>
          <a:xfrm flipH="1">
            <a:off x="177643" y="1638900"/>
            <a:ext cx="5840400" cy="9600"/>
          </a:xfrm>
          <a:prstGeom prst="straightConnector1">
            <a:avLst/>
          </a:prstGeom>
          <a:noFill/>
          <a:ln w="9525" cap="flat" cmpd="sng">
            <a:solidFill>
              <a:srgbClr val="0C0C0C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95" name="Google Shape;295;g155c0fb28c2_0_173"/>
          <p:cNvSpPr/>
          <p:nvPr/>
        </p:nvSpPr>
        <p:spPr>
          <a:xfrm>
            <a:off x="177799" y="714446"/>
            <a:ext cx="11836500" cy="3321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1400" b="1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メッセージライン</a:t>
            </a:r>
            <a:endParaRPr/>
          </a:p>
        </p:txBody>
      </p:sp>
      <p:sp>
        <p:nvSpPr>
          <p:cNvPr id="296" name="Google Shape;296;g155c0fb28c2_0_173"/>
          <p:cNvSpPr/>
          <p:nvPr/>
        </p:nvSpPr>
        <p:spPr>
          <a:xfrm>
            <a:off x="6173951" y="1276100"/>
            <a:ext cx="5367900" cy="33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>
                <a:solidFill>
                  <a:srgbClr val="0C0C0C"/>
                </a:solidFill>
              </a:rPr>
              <a:t>xxxの顧客接点の例</a:t>
            </a:r>
            <a:endParaRPr sz="140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97" name="Google Shape;297;g155c0fb28c2_0_173"/>
          <p:cNvCxnSpPr/>
          <p:nvPr/>
        </p:nvCxnSpPr>
        <p:spPr>
          <a:xfrm flipH="1">
            <a:off x="6173825" y="1625463"/>
            <a:ext cx="5840400" cy="9600"/>
          </a:xfrm>
          <a:prstGeom prst="straightConnector1">
            <a:avLst/>
          </a:prstGeom>
          <a:noFill/>
          <a:ln w="9525" cap="flat" cmpd="sng">
            <a:solidFill>
              <a:srgbClr val="0C0C0C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98" name="Google Shape;298;g155c0fb28c2_0_173"/>
          <p:cNvSpPr/>
          <p:nvPr/>
        </p:nvSpPr>
        <p:spPr>
          <a:xfrm rot="10800000">
            <a:off x="457224" y="4091575"/>
            <a:ext cx="5239500" cy="2177700"/>
          </a:xfrm>
          <a:prstGeom prst="trapezoid">
            <a:avLst>
              <a:gd name="adj" fmla="val 51902"/>
            </a:avLst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g155c0fb28c2_0_173"/>
          <p:cNvSpPr/>
          <p:nvPr/>
        </p:nvSpPr>
        <p:spPr>
          <a:xfrm>
            <a:off x="457226" y="1860050"/>
            <a:ext cx="5239500" cy="2177700"/>
          </a:xfrm>
          <a:prstGeom prst="trapezoid">
            <a:avLst>
              <a:gd name="adj" fmla="val 51902"/>
            </a:avLst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00" name="Google Shape;300;g155c0fb28c2_0_173"/>
          <p:cNvGrpSpPr/>
          <p:nvPr/>
        </p:nvGrpSpPr>
        <p:grpSpPr>
          <a:xfrm>
            <a:off x="698063" y="1975784"/>
            <a:ext cx="4761400" cy="4177341"/>
            <a:chOff x="2205035" y="742300"/>
            <a:chExt cx="4733943" cy="4281817"/>
          </a:xfrm>
        </p:grpSpPr>
        <p:sp>
          <p:nvSpPr>
            <p:cNvPr id="301" name="Google Shape;301;g155c0fb28c2_0_173"/>
            <p:cNvSpPr/>
            <p:nvPr/>
          </p:nvSpPr>
          <p:spPr>
            <a:xfrm>
              <a:off x="2205035" y="2972043"/>
              <a:ext cx="2102509" cy="1810751"/>
            </a:xfrm>
            <a:custGeom>
              <a:avLst/>
              <a:gdLst/>
              <a:ahLst/>
              <a:cxnLst/>
              <a:rect l="l" t="t" r="r" b="b"/>
              <a:pathLst>
                <a:path w="55424" h="48781" extrusionOk="0">
                  <a:moveTo>
                    <a:pt x="4275" y="1"/>
                  </a:moveTo>
                  <a:cubicBezTo>
                    <a:pt x="2822" y="1"/>
                    <a:pt x="1465" y="787"/>
                    <a:pt x="727" y="2049"/>
                  </a:cubicBezTo>
                  <a:cubicBezTo>
                    <a:pt x="0" y="3311"/>
                    <a:pt x="0" y="4882"/>
                    <a:pt x="727" y="6144"/>
                  </a:cubicBezTo>
                  <a:lnTo>
                    <a:pt x="24170" y="46733"/>
                  </a:lnTo>
                  <a:cubicBezTo>
                    <a:pt x="24896" y="48007"/>
                    <a:pt x="26254" y="48781"/>
                    <a:pt x="27706" y="48781"/>
                  </a:cubicBezTo>
                  <a:cubicBezTo>
                    <a:pt x="29171" y="48781"/>
                    <a:pt x="30528" y="48007"/>
                    <a:pt x="31254" y="46733"/>
                  </a:cubicBezTo>
                  <a:lnTo>
                    <a:pt x="54698" y="6144"/>
                  </a:lnTo>
                  <a:cubicBezTo>
                    <a:pt x="55424" y="4882"/>
                    <a:pt x="55424" y="3311"/>
                    <a:pt x="54698" y="2049"/>
                  </a:cubicBezTo>
                  <a:cubicBezTo>
                    <a:pt x="53959" y="787"/>
                    <a:pt x="52602" y="1"/>
                    <a:pt x="51150" y="1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274300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302" name="Google Shape;302;g155c0fb28c2_0_173"/>
            <p:cNvSpPr/>
            <p:nvPr/>
          </p:nvSpPr>
          <p:spPr>
            <a:xfrm>
              <a:off x="4836469" y="983178"/>
              <a:ext cx="2102509" cy="1810751"/>
            </a:xfrm>
            <a:custGeom>
              <a:avLst/>
              <a:gdLst/>
              <a:ahLst/>
              <a:cxnLst/>
              <a:rect l="l" t="t" r="r" b="b"/>
              <a:pathLst>
                <a:path w="55424" h="48781" extrusionOk="0">
                  <a:moveTo>
                    <a:pt x="27706" y="1"/>
                  </a:moveTo>
                  <a:cubicBezTo>
                    <a:pt x="26253" y="1"/>
                    <a:pt x="24896" y="787"/>
                    <a:pt x="24170" y="2049"/>
                  </a:cubicBezTo>
                  <a:lnTo>
                    <a:pt x="726" y="42637"/>
                  </a:lnTo>
                  <a:cubicBezTo>
                    <a:pt x="0" y="43911"/>
                    <a:pt x="0" y="45471"/>
                    <a:pt x="726" y="46733"/>
                  </a:cubicBezTo>
                  <a:cubicBezTo>
                    <a:pt x="1465" y="47995"/>
                    <a:pt x="2822" y="48781"/>
                    <a:pt x="4274" y="48781"/>
                  </a:cubicBezTo>
                  <a:lnTo>
                    <a:pt x="51149" y="48781"/>
                  </a:lnTo>
                  <a:cubicBezTo>
                    <a:pt x="52602" y="48781"/>
                    <a:pt x="53959" y="48007"/>
                    <a:pt x="54697" y="46733"/>
                  </a:cubicBezTo>
                  <a:cubicBezTo>
                    <a:pt x="55424" y="45471"/>
                    <a:pt x="55424" y="43911"/>
                    <a:pt x="54697" y="42637"/>
                  </a:cubicBezTo>
                  <a:lnTo>
                    <a:pt x="31254" y="2049"/>
                  </a:lnTo>
                  <a:cubicBezTo>
                    <a:pt x="30528" y="787"/>
                    <a:pt x="29170" y="1"/>
                    <a:pt x="27706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27430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303" name="Google Shape;303;g155c0fb28c2_0_173"/>
            <p:cNvSpPr/>
            <p:nvPr/>
          </p:nvSpPr>
          <p:spPr>
            <a:xfrm>
              <a:off x="4836469" y="2972043"/>
              <a:ext cx="2102509" cy="1810751"/>
            </a:xfrm>
            <a:custGeom>
              <a:avLst/>
              <a:gdLst/>
              <a:ahLst/>
              <a:cxnLst/>
              <a:rect l="l" t="t" r="r" b="b"/>
              <a:pathLst>
                <a:path w="55424" h="48781" extrusionOk="0">
                  <a:moveTo>
                    <a:pt x="4274" y="1"/>
                  </a:moveTo>
                  <a:cubicBezTo>
                    <a:pt x="2822" y="1"/>
                    <a:pt x="1465" y="787"/>
                    <a:pt x="726" y="2049"/>
                  </a:cubicBezTo>
                  <a:cubicBezTo>
                    <a:pt x="0" y="3311"/>
                    <a:pt x="0" y="4882"/>
                    <a:pt x="726" y="6144"/>
                  </a:cubicBezTo>
                  <a:lnTo>
                    <a:pt x="24170" y="46733"/>
                  </a:lnTo>
                  <a:cubicBezTo>
                    <a:pt x="24896" y="48007"/>
                    <a:pt x="26253" y="48781"/>
                    <a:pt x="27706" y="48781"/>
                  </a:cubicBezTo>
                  <a:cubicBezTo>
                    <a:pt x="29170" y="48781"/>
                    <a:pt x="30528" y="47995"/>
                    <a:pt x="31254" y="46733"/>
                  </a:cubicBezTo>
                  <a:lnTo>
                    <a:pt x="54697" y="6144"/>
                  </a:lnTo>
                  <a:cubicBezTo>
                    <a:pt x="55424" y="4882"/>
                    <a:pt x="55424" y="3311"/>
                    <a:pt x="54697" y="2049"/>
                  </a:cubicBezTo>
                  <a:cubicBezTo>
                    <a:pt x="53959" y="787"/>
                    <a:pt x="52602" y="1"/>
                    <a:pt x="51149" y="1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274300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304" name="Google Shape;304;g155c0fb28c2_0_173"/>
            <p:cNvSpPr/>
            <p:nvPr/>
          </p:nvSpPr>
          <p:spPr>
            <a:xfrm>
              <a:off x="3520752" y="742300"/>
              <a:ext cx="2102509" cy="1810751"/>
            </a:xfrm>
            <a:custGeom>
              <a:avLst/>
              <a:gdLst/>
              <a:ahLst/>
              <a:cxnLst/>
              <a:rect l="l" t="t" r="r" b="b"/>
              <a:pathLst>
                <a:path w="55424" h="48781" extrusionOk="0">
                  <a:moveTo>
                    <a:pt x="4275" y="1"/>
                  </a:moveTo>
                  <a:cubicBezTo>
                    <a:pt x="2822" y="1"/>
                    <a:pt x="1465" y="787"/>
                    <a:pt x="726" y="2049"/>
                  </a:cubicBezTo>
                  <a:cubicBezTo>
                    <a:pt x="0" y="3311"/>
                    <a:pt x="0" y="4882"/>
                    <a:pt x="726" y="6144"/>
                  </a:cubicBezTo>
                  <a:lnTo>
                    <a:pt x="24170" y="46733"/>
                  </a:lnTo>
                  <a:cubicBezTo>
                    <a:pt x="24896" y="47995"/>
                    <a:pt x="26253" y="48781"/>
                    <a:pt x="27706" y="48781"/>
                  </a:cubicBezTo>
                  <a:cubicBezTo>
                    <a:pt x="29171" y="48781"/>
                    <a:pt x="30528" y="47995"/>
                    <a:pt x="31254" y="46733"/>
                  </a:cubicBezTo>
                  <a:lnTo>
                    <a:pt x="54698" y="6144"/>
                  </a:lnTo>
                  <a:cubicBezTo>
                    <a:pt x="55424" y="4882"/>
                    <a:pt x="55424" y="3311"/>
                    <a:pt x="54698" y="2049"/>
                  </a:cubicBezTo>
                  <a:cubicBezTo>
                    <a:pt x="53959" y="787"/>
                    <a:pt x="52602" y="1"/>
                    <a:pt x="51149" y="1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305" name="Google Shape;305;g155c0fb28c2_0_173"/>
            <p:cNvSpPr/>
            <p:nvPr/>
          </p:nvSpPr>
          <p:spPr>
            <a:xfrm>
              <a:off x="3520752" y="3213366"/>
              <a:ext cx="2102509" cy="1810751"/>
            </a:xfrm>
            <a:custGeom>
              <a:avLst/>
              <a:gdLst/>
              <a:ahLst/>
              <a:cxnLst/>
              <a:rect l="l" t="t" r="r" b="b"/>
              <a:pathLst>
                <a:path w="55424" h="48781" extrusionOk="0">
                  <a:moveTo>
                    <a:pt x="27706" y="1"/>
                  </a:moveTo>
                  <a:cubicBezTo>
                    <a:pt x="26253" y="1"/>
                    <a:pt x="24896" y="786"/>
                    <a:pt x="24170" y="2048"/>
                  </a:cubicBezTo>
                  <a:lnTo>
                    <a:pt x="726" y="42637"/>
                  </a:lnTo>
                  <a:cubicBezTo>
                    <a:pt x="0" y="43899"/>
                    <a:pt x="0" y="45470"/>
                    <a:pt x="726" y="46732"/>
                  </a:cubicBezTo>
                  <a:cubicBezTo>
                    <a:pt x="1465" y="47995"/>
                    <a:pt x="2822" y="48780"/>
                    <a:pt x="4275" y="48780"/>
                  </a:cubicBezTo>
                  <a:lnTo>
                    <a:pt x="51149" y="48780"/>
                  </a:lnTo>
                  <a:cubicBezTo>
                    <a:pt x="52602" y="48780"/>
                    <a:pt x="53959" y="47995"/>
                    <a:pt x="54698" y="46732"/>
                  </a:cubicBezTo>
                  <a:cubicBezTo>
                    <a:pt x="55424" y="45470"/>
                    <a:pt x="55424" y="43899"/>
                    <a:pt x="54698" y="42637"/>
                  </a:cubicBezTo>
                  <a:lnTo>
                    <a:pt x="31254" y="2048"/>
                  </a:lnTo>
                  <a:cubicBezTo>
                    <a:pt x="30528" y="786"/>
                    <a:pt x="29171" y="1"/>
                    <a:pt x="27706" y="1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306" name="Google Shape;306;g155c0fb28c2_0_173"/>
            <p:cNvSpPr/>
            <p:nvPr/>
          </p:nvSpPr>
          <p:spPr>
            <a:xfrm>
              <a:off x="2205035" y="983178"/>
              <a:ext cx="2102509" cy="1810751"/>
            </a:xfrm>
            <a:custGeom>
              <a:avLst/>
              <a:gdLst/>
              <a:ahLst/>
              <a:cxnLst/>
              <a:rect l="l" t="t" r="r" b="b"/>
              <a:pathLst>
                <a:path w="55424" h="48781" extrusionOk="0">
                  <a:moveTo>
                    <a:pt x="27706" y="1"/>
                  </a:moveTo>
                  <a:cubicBezTo>
                    <a:pt x="26254" y="1"/>
                    <a:pt x="24896" y="787"/>
                    <a:pt x="24170" y="2049"/>
                  </a:cubicBezTo>
                  <a:lnTo>
                    <a:pt x="727" y="42637"/>
                  </a:lnTo>
                  <a:cubicBezTo>
                    <a:pt x="0" y="43911"/>
                    <a:pt x="0" y="45471"/>
                    <a:pt x="727" y="46733"/>
                  </a:cubicBezTo>
                  <a:cubicBezTo>
                    <a:pt x="1465" y="48007"/>
                    <a:pt x="2822" y="48781"/>
                    <a:pt x="4275" y="48781"/>
                  </a:cubicBezTo>
                  <a:lnTo>
                    <a:pt x="51150" y="48781"/>
                  </a:lnTo>
                  <a:cubicBezTo>
                    <a:pt x="52602" y="48781"/>
                    <a:pt x="53959" y="47995"/>
                    <a:pt x="54698" y="46733"/>
                  </a:cubicBezTo>
                  <a:cubicBezTo>
                    <a:pt x="55424" y="45471"/>
                    <a:pt x="55424" y="43911"/>
                    <a:pt x="54698" y="42637"/>
                  </a:cubicBezTo>
                  <a:lnTo>
                    <a:pt x="31254" y="2049"/>
                  </a:lnTo>
                  <a:cubicBezTo>
                    <a:pt x="30528" y="787"/>
                    <a:pt x="29171" y="1"/>
                    <a:pt x="27706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27430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grpSp>
          <p:nvGrpSpPr>
            <p:cNvPr id="307" name="Google Shape;307;g155c0fb28c2_0_173"/>
            <p:cNvGrpSpPr/>
            <p:nvPr/>
          </p:nvGrpSpPr>
          <p:grpSpPr>
            <a:xfrm>
              <a:off x="3571775" y="1848578"/>
              <a:ext cx="2000464" cy="2069340"/>
              <a:chOff x="3571775" y="1848578"/>
              <a:chExt cx="2000464" cy="2069340"/>
            </a:xfrm>
          </p:grpSpPr>
          <p:sp>
            <p:nvSpPr>
              <p:cNvPr id="308" name="Google Shape;308;g155c0fb28c2_0_173"/>
              <p:cNvSpPr/>
              <p:nvPr/>
            </p:nvSpPr>
            <p:spPr>
              <a:xfrm>
                <a:off x="3817484" y="2144692"/>
                <a:ext cx="1509054" cy="1476596"/>
              </a:xfrm>
              <a:custGeom>
                <a:avLst/>
                <a:gdLst/>
                <a:ahLst/>
                <a:cxnLst/>
                <a:rect l="l" t="t" r="r" b="b"/>
                <a:pathLst>
                  <a:path w="39780" h="39779" extrusionOk="0">
                    <a:moveTo>
                      <a:pt x="19884" y="0"/>
                    </a:moveTo>
                    <a:cubicBezTo>
                      <a:pt x="8906" y="0"/>
                      <a:pt x="1" y="8906"/>
                      <a:pt x="1" y="19896"/>
                    </a:cubicBezTo>
                    <a:cubicBezTo>
                      <a:pt x="1" y="30885"/>
                      <a:pt x="8906" y="39779"/>
                      <a:pt x="19884" y="39779"/>
                    </a:cubicBezTo>
                    <a:cubicBezTo>
                      <a:pt x="30874" y="39779"/>
                      <a:pt x="39779" y="30885"/>
                      <a:pt x="39779" y="19896"/>
                    </a:cubicBezTo>
                    <a:cubicBezTo>
                      <a:pt x="39779" y="8906"/>
                      <a:pt x="30874" y="0"/>
                      <a:pt x="19884" y="0"/>
                    </a:cubicBez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" name="Google Shape;309;g155c0fb28c2_0_173"/>
              <p:cNvSpPr/>
              <p:nvPr/>
            </p:nvSpPr>
            <p:spPr>
              <a:xfrm>
                <a:off x="3905115" y="2230441"/>
                <a:ext cx="1333795" cy="1305139"/>
              </a:xfrm>
              <a:custGeom>
                <a:avLst/>
                <a:gdLst/>
                <a:ahLst/>
                <a:cxnLst/>
                <a:rect l="l" t="t" r="r" b="b"/>
                <a:pathLst>
                  <a:path w="35160" h="35160" extrusionOk="0">
                    <a:moveTo>
                      <a:pt x="17574" y="0"/>
                    </a:moveTo>
                    <a:cubicBezTo>
                      <a:pt x="7870" y="0"/>
                      <a:pt x="0" y="7882"/>
                      <a:pt x="0" y="17586"/>
                    </a:cubicBezTo>
                    <a:cubicBezTo>
                      <a:pt x="0" y="27289"/>
                      <a:pt x="7870" y="35159"/>
                      <a:pt x="17574" y="35159"/>
                    </a:cubicBezTo>
                    <a:cubicBezTo>
                      <a:pt x="27290" y="35159"/>
                      <a:pt x="35160" y="27289"/>
                      <a:pt x="35160" y="17586"/>
                    </a:cubicBezTo>
                    <a:cubicBezTo>
                      <a:pt x="35160" y="7882"/>
                      <a:pt x="27290" y="0"/>
                      <a:pt x="1757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JP" b="1"/>
                  <a:t>世界観</a:t>
                </a:r>
                <a:endParaRPr b="1"/>
              </a:p>
            </p:txBody>
          </p:sp>
          <p:sp>
            <p:nvSpPr>
              <p:cNvPr id="310" name="Google Shape;310;g155c0fb28c2_0_173"/>
              <p:cNvSpPr/>
              <p:nvPr/>
            </p:nvSpPr>
            <p:spPr>
              <a:xfrm>
                <a:off x="3571775" y="1904705"/>
                <a:ext cx="2000464" cy="1957449"/>
              </a:xfrm>
              <a:custGeom>
                <a:avLst/>
                <a:gdLst/>
                <a:ahLst/>
                <a:cxnLst/>
                <a:rect l="l" t="t" r="r" b="b"/>
                <a:pathLst>
                  <a:path w="52734" h="52733" extrusionOk="0">
                    <a:moveTo>
                      <a:pt x="27171" y="0"/>
                    </a:moveTo>
                    <a:cubicBezTo>
                      <a:pt x="27075" y="0"/>
                      <a:pt x="26992" y="72"/>
                      <a:pt x="26992" y="167"/>
                    </a:cubicBezTo>
                    <a:cubicBezTo>
                      <a:pt x="26992" y="250"/>
                      <a:pt x="27064" y="334"/>
                      <a:pt x="27159" y="334"/>
                    </a:cubicBezTo>
                    <a:cubicBezTo>
                      <a:pt x="27706" y="357"/>
                      <a:pt x="28266" y="381"/>
                      <a:pt x="28826" y="441"/>
                    </a:cubicBezTo>
                    <a:lnTo>
                      <a:pt x="28838" y="441"/>
                    </a:lnTo>
                    <a:cubicBezTo>
                      <a:pt x="28921" y="441"/>
                      <a:pt x="28992" y="369"/>
                      <a:pt x="29004" y="286"/>
                    </a:cubicBezTo>
                    <a:cubicBezTo>
                      <a:pt x="29016" y="191"/>
                      <a:pt x="28945" y="119"/>
                      <a:pt x="28849" y="107"/>
                    </a:cubicBezTo>
                    <a:cubicBezTo>
                      <a:pt x="28290" y="48"/>
                      <a:pt x="27730" y="24"/>
                      <a:pt x="27171" y="0"/>
                    </a:cubicBezTo>
                    <a:close/>
                    <a:moveTo>
                      <a:pt x="25480" y="0"/>
                    </a:moveTo>
                    <a:cubicBezTo>
                      <a:pt x="24908" y="24"/>
                      <a:pt x="24349" y="60"/>
                      <a:pt x="23789" y="119"/>
                    </a:cubicBezTo>
                    <a:cubicBezTo>
                      <a:pt x="23694" y="119"/>
                      <a:pt x="23635" y="203"/>
                      <a:pt x="23635" y="298"/>
                    </a:cubicBezTo>
                    <a:cubicBezTo>
                      <a:pt x="23646" y="381"/>
                      <a:pt x="23718" y="453"/>
                      <a:pt x="23801" y="453"/>
                    </a:cubicBezTo>
                    <a:cubicBezTo>
                      <a:pt x="23813" y="453"/>
                      <a:pt x="23813" y="453"/>
                      <a:pt x="23825" y="441"/>
                    </a:cubicBezTo>
                    <a:cubicBezTo>
                      <a:pt x="24373" y="393"/>
                      <a:pt x="24932" y="357"/>
                      <a:pt x="25480" y="334"/>
                    </a:cubicBezTo>
                    <a:cubicBezTo>
                      <a:pt x="25575" y="334"/>
                      <a:pt x="25647" y="262"/>
                      <a:pt x="25647" y="167"/>
                    </a:cubicBezTo>
                    <a:cubicBezTo>
                      <a:pt x="25647" y="72"/>
                      <a:pt x="25563" y="0"/>
                      <a:pt x="25480" y="0"/>
                    </a:cubicBezTo>
                    <a:close/>
                    <a:moveTo>
                      <a:pt x="30491" y="317"/>
                    </a:moveTo>
                    <a:cubicBezTo>
                      <a:pt x="30412" y="317"/>
                      <a:pt x="30348" y="380"/>
                      <a:pt x="30338" y="453"/>
                    </a:cubicBezTo>
                    <a:cubicBezTo>
                      <a:pt x="30326" y="548"/>
                      <a:pt x="30385" y="631"/>
                      <a:pt x="30481" y="643"/>
                    </a:cubicBezTo>
                    <a:cubicBezTo>
                      <a:pt x="31028" y="727"/>
                      <a:pt x="31576" y="834"/>
                      <a:pt x="32112" y="965"/>
                    </a:cubicBezTo>
                    <a:lnTo>
                      <a:pt x="32147" y="965"/>
                    </a:lnTo>
                    <a:cubicBezTo>
                      <a:pt x="32231" y="965"/>
                      <a:pt x="32290" y="917"/>
                      <a:pt x="32314" y="834"/>
                    </a:cubicBezTo>
                    <a:cubicBezTo>
                      <a:pt x="32338" y="738"/>
                      <a:pt x="32278" y="655"/>
                      <a:pt x="32183" y="631"/>
                    </a:cubicBezTo>
                    <a:cubicBezTo>
                      <a:pt x="31636" y="512"/>
                      <a:pt x="31076" y="405"/>
                      <a:pt x="30528" y="322"/>
                    </a:cubicBezTo>
                    <a:cubicBezTo>
                      <a:pt x="30516" y="319"/>
                      <a:pt x="30503" y="317"/>
                      <a:pt x="30491" y="317"/>
                    </a:cubicBezTo>
                    <a:close/>
                    <a:moveTo>
                      <a:pt x="22135" y="332"/>
                    </a:moveTo>
                    <a:cubicBezTo>
                      <a:pt x="22127" y="332"/>
                      <a:pt x="22119" y="333"/>
                      <a:pt x="22111" y="334"/>
                    </a:cubicBezTo>
                    <a:cubicBezTo>
                      <a:pt x="21563" y="417"/>
                      <a:pt x="21003" y="524"/>
                      <a:pt x="20456" y="655"/>
                    </a:cubicBezTo>
                    <a:cubicBezTo>
                      <a:pt x="20360" y="679"/>
                      <a:pt x="20313" y="762"/>
                      <a:pt x="20325" y="857"/>
                    </a:cubicBezTo>
                    <a:cubicBezTo>
                      <a:pt x="20348" y="929"/>
                      <a:pt x="20420" y="988"/>
                      <a:pt x="20491" y="988"/>
                    </a:cubicBezTo>
                    <a:cubicBezTo>
                      <a:pt x="20503" y="988"/>
                      <a:pt x="20515" y="988"/>
                      <a:pt x="20527" y="977"/>
                    </a:cubicBezTo>
                    <a:cubicBezTo>
                      <a:pt x="21063" y="857"/>
                      <a:pt x="21622" y="750"/>
                      <a:pt x="22170" y="655"/>
                    </a:cubicBezTo>
                    <a:cubicBezTo>
                      <a:pt x="22253" y="643"/>
                      <a:pt x="22325" y="560"/>
                      <a:pt x="22301" y="465"/>
                    </a:cubicBezTo>
                    <a:cubicBezTo>
                      <a:pt x="22290" y="388"/>
                      <a:pt x="22220" y="332"/>
                      <a:pt x="22135" y="332"/>
                    </a:cubicBezTo>
                    <a:close/>
                    <a:moveTo>
                      <a:pt x="33778" y="1054"/>
                    </a:moveTo>
                    <a:cubicBezTo>
                      <a:pt x="33703" y="1054"/>
                      <a:pt x="33641" y="1098"/>
                      <a:pt x="33612" y="1167"/>
                    </a:cubicBezTo>
                    <a:cubicBezTo>
                      <a:pt x="33588" y="1262"/>
                      <a:pt x="33636" y="1358"/>
                      <a:pt x="33731" y="1381"/>
                    </a:cubicBezTo>
                    <a:cubicBezTo>
                      <a:pt x="34255" y="1536"/>
                      <a:pt x="34791" y="1715"/>
                      <a:pt x="35315" y="1905"/>
                    </a:cubicBezTo>
                    <a:cubicBezTo>
                      <a:pt x="35338" y="1905"/>
                      <a:pt x="35350" y="1917"/>
                      <a:pt x="35374" y="1917"/>
                    </a:cubicBezTo>
                    <a:cubicBezTo>
                      <a:pt x="35434" y="1917"/>
                      <a:pt x="35505" y="1870"/>
                      <a:pt x="35529" y="1798"/>
                    </a:cubicBezTo>
                    <a:cubicBezTo>
                      <a:pt x="35565" y="1715"/>
                      <a:pt x="35517" y="1619"/>
                      <a:pt x="35434" y="1584"/>
                    </a:cubicBezTo>
                    <a:cubicBezTo>
                      <a:pt x="34898" y="1393"/>
                      <a:pt x="34362" y="1215"/>
                      <a:pt x="33826" y="1060"/>
                    </a:cubicBezTo>
                    <a:cubicBezTo>
                      <a:pt x="33810" y="1056"/>
                      <a:pt x="33793" y="1054"/>
                      <a:pt x="33778" y="1054"/>
                    </a:cubicBezTo>
                    <a:close/>
                    <a:moveTo>
                      <a:pt x="18868" y="1078"/>
                    </a:moveTo>
                    <a:cubicBezTo>
                      <a:pt x="18853" y="1078"/>
                      <a:pt x="18839" y="1080"/>
                      <a:pt x="18824" y="1084"/>
                    </a:cubicBezTo>
                    <a:cubicBezTo>
                      <a:pt x="18277" y="1250"/>
                      <a:pt x="17741" y="1429"/>
                      <a:pt x="17217" y="1619"/>
                    </a:cubicBezTo>
                    <a:cubicBezTo>
                      <a:pt x="17134" y="1655"/>
                      <a:pt x="17086" y="1750"/>
                      <a:pt x="17122" y="1834"/>
                    </a:cubicBezTo>
                    <a:cubicBezTo>
                      <a:pt x="17146" y="1905"/>
                      <a:pt x="17205" y="1941"/>
                      <a:pt x="17277" y="1941"/>
                    </a:cubicBezTo>
                    <a:cubicBezTo>
                      <a:pt x="17288" y="1941"/>
                      <a:pt x="17312" y="1941"/>
                      <a:pt x="17336" y="1929"/>
                    </a:cubicBezTo>
                    <a:cubicBezTo>
                      <a:pt x="17848" y="1739"/>
                      <a:pt x="18384" y="1560"/>
                      <a:pt x="18920" y="1405"/>
                    </a:cubicBezTo>
                    <a:cubicBezTo>
                      <a:pt x="19003" y="1381"/>
                      <a:pt x="19051" y="1286"/>
                      <a:pt x="19027" y="1203"/>
                    </a:cubicBezTo>
                    <a:cubicBezTo>
                      <a:pt x="19007" y="1124"/>
                      <a:pt x="18938" y="1078"/>
                      <a:pt x="18868" y="1078"/>
                    </a:cubicBezTo>
                    <a:close/>
                    <a:moveTo>
                      <a:pt x="36935" y="2203"/>
                    </a:moveTo>
                    <a:cubicBezTo>
                      <a:pt x="36869" y="2203"/>
                      <a:pt x="36807" y="2246"/>
                      <a:pt x="36779" y="2310"/>
                    </a:cubicBezTo>
                    <a:cubicBezTo>
                      <a:pt x="36743" y="2393"/>
                      <a:pt x="36779" y="2489"/>
                      <a:pt x="36862" y="2524"/>
                    </a:cubicBezTo>
                    <a:cubicBezTo>
                      <a:pt x="37374" y="2751"/>
                      <a:pt x="37874" y="2989"/>
                      <a:pt x="38374" y="3251"/>
                    </a:cubicBezTo>
                    <a:cubicBezTo>
                      <a:pt x="38398" y="3263"/>
                      <a:pt x="38422" y="3263"/>
                      <a:pt x="38446" y="3263"/>
                    </a:cubicBezTo>
                    <a:cubicBezTo>
                      <a:pt x="38505" y="3263"/>
                      <a:pt x="38565" y="3239"/>
                      <a:pt x="38589" y="3179"/>
                    </a:cubicBezTo>
                    <a:cubicBezTo>
                      <a:pt x="38636" y="3096"/>
                      <a:pt x="38601" y="3001"/>
                      <a:pt x="38529" y="2953"/>
                    </a:cubicBezTo>
                    <a:cubicBezTo>
                      <a:pt x="38029" y="2691"/>
                      <a:pt x="37517" y="2453"/>
                      <a:pt x="36993" y="2215"/>
                    </a:cubicBezTo>
                    <a:cubicBezTo>
                      <a:pt x="36974" y="2207"/>
                      <a:pt x="36954" y="2203"/>
                      <a:pt x="36935" y="2203"/>
                    </a:cubicBezTo>
                    <a:close/>
                    <a:moveTo>
                      <a:pt x="15716" y="2239"/>
                    </a:moveTo>
                    <a:cubicBezTo>
                      <a:pt x="15696" y="2239"/>
                      <a:pt x="15676" y="2242"/>
                      <a:pt x="15657" y="2251"/>
                    </a:cubicBezTo>
                    <a:cubicBezTo>
                      <a:pt x="15145" y="2489"/>
                      <a:pt x="14633" y="2727"/>
                      <a:pt x="14133" y="2989"/>
                    </a:cubicBezTo>
                    <a:cubicBezTo>
                      <a:pt x="14050" y="3036"/>
                      <a:pt x="14026" y="3132"/>
                      <a:pt x="14062" y="3215"/>
                    </a:cubicBezTo>
                    <a:cubicBezTo>
                      <a:pt x="14098" y="3274"/>
                      <a:pt x="14157" y="3310"/>
                      <a:pt x="14217" y="3310"/>
                    </a:cubicBezTo>
                    <a:cubicBezTo>
                      <a:pt x="14240" y="3310"/>
                      <a:pt x="14264" y="3298"/>
                      <a:pt x="14288" y="3286"/>
                    </a:cubicBezTo>
                    <a:cubicBezTo>
                      <a:pt x="14776" y="3024"/>
                      <a:pt x="15288" y="2786"/>
                      <a:pt x="15788" y="2560"/>
                    </a:cubicBezTo>
                    <a:cubicBezTo>
                      <a:pt x="15872" y="2524"/>
                      <a:pt x="15907" y="2429"/>
                      <a:pt x="15872" y="2346"/>
                    </a:cubicBezTo>
                    <a:cubicBezTo>
                      <a:pt x="15844" y="2282"/>
                      <a:pt x="15781" y="2239"/>
                      <a:pt x="15716" y="2239"/>
                    </a:cubicBezTo>
                    <a:close/>
                    <a:moveTo>
                      <a:pt x="39909" y="3762"/>
                    </a:moveTo>
                    <a:cubicBezTo>
                      <a:pt x="39854" y="3762"/>
                      <a:pt x="39798" y="3788"/>
                      <a:pt x="39767" y="3834"/>
                    </a:cubicBezTo>
                    <a:cubicBezTo>
                      <a:pt x="39720" y="3917"/>
                      <a:pt x="39744" y="4025"/>
                      <a:pt x="39827" y="4072"/>
                    </a:cubicBezTo>
                    <a:cubicBezTo>
                      <a:pt x="40303" y="4358"/>
                      <a:pt x="40768" y="4656"/>
                      <a:pt x="41220" y="4977"/>
                    </a:cubicBezTo>
                    <a:cubicBezTo>
                      <a:pt x="41256" y="5001"/>
                      <a:pt x="41291" y="5013"/>
                      <a:pt x="41315" y="5013"/>
                    </a:cubicBezTo>
                    <a:cubicBezTo>
                      <a:pt x="41375" y="5013"/>
                      <a:pt x="41422" y="4977"/>
                      <a:pt x="41458" y="4941"/>
                    </a:cubicBezTo>
                    <a:cubicBezTo>
                      <a:pt x="41506" y="4858"/>
                      <a:pt x="41494" y="4751"/>
                      <a:pt x="41411" y="4703"/>
                    </a:cubicBezTo>
                    <a:cubicBezTo>
                      <a:pt x="40958" y="4382"/>
                      <a:pt x="40482" y="4072"/>
                      <a:pt x="39994" y="3786"/>
                    </a:cubicBezTo>
                    <a:cubicBezTo>
                      <a:pt x="39968" y="3770"/>
                      <a:pt x="39939" y="3762"/>
                      <a:pt x="39909" y="3762"/>
                    </a:cubicBezTo>
                    <a:close/>
                    <a:moveTo>
                      <a:pt x="12751" y="3798"/>
                    </a:moveTo>
                    <a:cubicBezTo>
                      <a:pt x="12722" y="3798"/>
                      <a:pt x="12693" y="3806"/>
                      <a:pt x="12669" y="3822"/>
                    </a:cubicBezTo>
                    <a:cubicBezTo>
                      <a:pt x="12193" y="4120"/>
                      <a:pt x="11716" y="4429"/>
                      <a:pt x="11252" y="4751"/>
                    </a:cubicBezTo>
                    <a:cubicBezTo>
                      <a:pt x="11181" y="4798"/>
                      <a:pt x="11157" y="4906"/>
                      <a:pt x="11216" y="4977"/>
                    </a:cubicBezTo>
                    <a:cubicBezTo>
                      <a:pt x="11240" y="5025"/>
                      <a:pt x="11300" y="5048"/>
                      <a:pt x="11347" y="5048"/>
                    </a:cubicBezTo>
                    <a:cubicBezTo>
                      <a:pt x="11383" y="5048"/>
                      <a:pt x="11419" y="5037"/>
                      <a:pt x="11443" y="5025"/>
                    </a:cubicBezTo>
                    <a:cubicBezTo>
                      <a:pt x="11895" y="4703"/>
                      <a:pt x="12371" y="4394"/>
                      <a:pt x="12836" y="4108"/>
                    </a:cubicBezTo>
                    <a:cubicBezTo>
                      <a:pt x="12919" y="4060"/>
                      <a:pt x="12943" y="3953"/>
                      <a:pt x="12895" y="3882"/>
                    </a:cubicBezTo>
                    <a:cubicBezTo>
                      <a:pt x="12864" y="3827"/>
                      <a:pt x="12807" y="3798"/>
                      <a:pt x="12751" y="3798"/>
                    </a:cubicBezTo>
                    <a:close/>
                    <a:moveTo>
                      <a:pt x="42667" y="5677"/>
                    </a:moveTo>
                    <a:cubicBezTo>
                      <a:pt x="42621" y="5677"/>
                      <a:pt x="42575" y="5698"/>
                      <a:pt x="42542" y="5739"/>
                    </a:cubicBezTo>
                    <a:cubicBezTo>
                      <a:pt x="42482" y="5810"/>
                      <a:pt x="42494" y="5918"/>
                      <a:pt x="42565" y="5977"/>
                    </a:cubicBezTo>
                    <a:cubicBezTo>
                      <a:pt x="42994" y="6322"/>
                      <a:pt x="43423" y="6680"/>
                      <a:pt x="43839" y="7049"/>
                    </a:cubicBezTo>
                    <a:cubicBezTo>
                      <a:pt x="43863" y="7084"/>
                      <a:pt x="43911" y="7096"/>
                      <a:pt x="43947" y="7096"/>
                    </a:cubicBezTo>
                    <a:cubicBezTo>
                      <a:pt x="43994" y="7096"/>
                      <a:pt x="44042" y="7084"/>
                      <a:pt x="44078" y="7049"/>
                    </a:cubicBezTo>
                    <a:cubicBezTo>
                      <a:pt x="44137" y="6977"/>
                      <a:pt x="44125" y="6870"/>
                      <a:pt x="44066" y="6811"/>
                    </a:cubicBezTo>
                    <a:cubicBezTo>
                      <a:pt x="43649" y="6430"/>
                      <a:pt x="43208" y="6060"/>
                      <a:pt x="42768" y="5715"/>
                    </a:cubicBezTo>
                    <a:cubicBezTo>
                      <a:pt x="42737" y="5689"/>
                      <a:pt x="42702" y="5677"/>
                      <a:pt x="42667" y="5677"/>
                    </a:cubicBezTo>
                    <a:close/>
                    <a:moveTo>
                      <a:pt x="10006" y="5725"/>
                    </a:moveTo>
                    <a:cubicBezTo>
                      <a:pt x="9969" y="5725"/>
                      <a:pt x="9931" y="5737"/>
                      <a:pt x="9895" y="5763"/>
                    </a:cubicBezTo>
                    <a:cubicBezTo>
                      <a:pt x="9466" y="6108"/>
                      <a:pt x="9026" y="6477"/>
                      <a:pt x="8621" y="6858"/>
                    </a:cubicBezTo>
                    <a:cubicBezTo>
                      <a:pt x="8549" y="6918"/>
                      <a:pt x="8537" y="7025"/>
                      <a:pt x="8609" y="7096"/>
                    </a:cubicBezTo>
                    <a:cubicBezTo>
                      <a:pt x="8633" y="7132"/>
                      <a:pt x="8680" y="7144"/>
                      <a:pt x="8728" y="7144"/>
                    </a:cubicBezTo>
                    <a:cubicBezTo>
                      <a:pt x="8764" y="7144"/>
                      <a:pt x="8811" y="7132"/>
                      <a:pt x="8835" y="7108"/>
                    </a:cubicBezTo>
                    <a:cubicBezTo>
                      <a:pt x="9252" y="6727"/>
                      <a:pt x="9680" y="6370"/>
                      <a:pt x="10109" y="6025"/>
                    </a:cubicBezTo>
                    <a:cubicBezTo>
                      <a:pt x="10180" y="5965"/>
                      <a:pt x="10192" y="5858"/>
                      <a:pt x="10133" y="5787"/>
                    </a:cubicBezTo>
                    <a:cubicBezTo>
                      <a:pt x="10099" y="5746"/>
                      <a:pt x="10054" y="5725"/>
                      <a:pt x="10006" y="5725"/>
                    </a:cubicBezTo>
                    <a:close/>
                    <a:moveTo>
                      <a:pt x="45157" y="7933"/>
                    </a:moveTo>
                    <a:cubicBezTo>
                      <a:pt x="45113" y="7933"/>
                      <a:pt x="45072" y="7948"/>
                      <a:pt x="45042" y="7977"/>
                    </a:cubicBezTo>
                    <a:cubicBezTo>
                      <a:pt x="44971" y="8037"/>
                      <a:pt x="44971" y="8144"/>
                      <a:pt x="45042" y="8216"/>
                    </a:cubicBezTo>
                    <a:cubicBezTo>
                      <a:pt x="45423" y="8608"/>
                      <a:pt x="45804" y="9025"/>
                      <a:pt x="46161" y="9442"/>
                    </a:cubicBezTo>
                    <a:cubicBezTo>
                      <a:pt x="46197" y="9489"/>
                      <a:pt x="46244" y="9501"/>
                      <a:pt x="46292" y="9501"/>
                    </a:cubicBezTo>
                    <a:cubicBezTo>
                      <a:pt x="46328" y="9501"/>
                      <a:pt x="46364" y="9489"/>
                      <a:pt x="46399" y="9466"/>
                    </a:cubicBezTo>
                    <a:cubicBezTo>
                      <a:pt x="46471" y="9406"/>
                      <a:pt x="46471" y="9299"/>
                      <a:pt x="46411" y="9228"/>
                    </a:cubicBezTo>
                    <a:cubicBezTo>
                      <a:pt x="46054" y="8799"/>
                      <a:pt x="45673" y="8382"/>
                      <a:pt x="45280" y="7977"/>
                    </a:cubicBezTo>
                    <a:cubicBezTo>
                      <a:pt x="45244" y="7948"/>
                      <a:pt x="45200" y="7933"/>
                      <a:pt x="45157" y="7933"/>
                    </a:cubicBezTo>
                    <a:close/>
                    <a:moveTo>
                      <a:pt x="7521" y="7983"/>
                    </a:moveTo>
                    <a:cubicBezTo>
                      <a:pt x="7478" y="7983"/>
                      <a:pt x="7436" y="8001"/>
                      <a:pt x="7406" y="8037"/>
                    </a:cubicBezTo>
                    <a:cubicBezTo>
                      <a:pt x="7013" y="8442"/>
                      <a:pt x="6632" y="8858"/>
                      <a:pt x="6263" y="9287"/>
                    </a:cubicBezTo>
                    <a:cubicBezTo>
                      <a:pt x="6204" y="9359"/>
                      <a:pt x="6216" y="9466"/>
                      <a:pt x="6287" y="9525"/>
                    </a:cubicBezTo>
                    <a:cubicBezTo>
                      <a:pt x="6323" y="9549"/>
                      <a:pt x="6359" y="9561"/>
                      <a:pt x="6394" y="9561"/>
                    </a:cubicBezTo>
                    <a:cubicBezTo>
                      <a:pt x="6442" y="9561"/>
                      <a:pt x="6490" y="9549"/>
                      <a:pt x="6525" y="9501"/>
                    </a:cubicBezTo>
                    <a:cubicBezTo>
                      <a:pt x="6882" y="9085"/>
                      <a:pt x="7263" y="8668"/>
                      <a:pt x="7644" y="8263"/>
                    </a:cubicBezTo>
                    <a:cubicBezTo>
                      <a:pt x="7704" y="8204"/>
                      <a:pt x="7704" y="8096"/>
                      <a:pt x="7644" y="8037"/>
                    </a:cubicBezTo>
                    <a:cubicBezTo>
                      <a:pt x="7609" y="8001"/>
                      <a:pt x="7564" y="7983"/>
                      <a:pt x="7521" y="7983"/>
                    </a:cubicBezTo>
                    <a:close/>
                    <a:moveTo>
                      <a:pt x="47335" y="10480"/>
                    </a:moveTo>
                    <a:cubicBezTo>
                      <a:pt x="47304" y="10480"/>
                      <a:pt x="47272" y="10490"/>
                      <a:pt x="47245" y="10513"/>
                    </a:cubicBezTo>
                    <a:cubicBezTo>
                      <a:pt x="47161" y="10573"/>
                      <a:pt x="47149" y="10680"/>
                      <a:pt x="47209" y="10752"/>
                    </a:cubicBezTo>
                    <a:cubicBezTo>
                      <a:pt x="47542" y="11192"/>
                      <a:pt x="47864" y="11656"/>
                      <a:pt x="48161" y="12109"/>
                    </a:cubicBezTo>
                    <a:cubicBezTo>
                      <a:pt x="48197" y="12156"/>
                      <a:pt x="48245" y="12192"/>
                      <a:pt x="48304" y="12192"/>
                    </a:cubicBezTo>
                    <a:cubicBezTo>
                      <a:pt x="48340" y="12192"/>
                      <a:pt x="48364" y="12180"/>
                      <a:pt x="48400" y="12156"/>
                    </a:cubicBezTo>
                    <a:cubicBezTo>
                      <a:pt x="48471" y="12109"/>
                      <a:pt x="48495" y="12002"/>
                      <a:pt x="48447" y="11930"/>
                    </a:cubicBezTo>
                    <a:cubicBezTo>
                      <a:pt x="48138" y="11466"/>
                      <a:pt x="47804" y="11002"/>
                      <a:pt x="47471" y="10549"/>
                    </a:cubicBezTo>
                    <a:cubicBezTo>
                      <a:pt x="47434" y="10506"/>
                      <a:pt x="47385" y="10480"/>
                      <a:pt x="47335" y="10480"/>
                    </a:cubicBezTo>
                    <a:close/>
                    <a:moveTo>
                      <a:pt x="5351" y="10544"/>
                    </a:moveTo>
                    <a:cubicBezTo>
                      <a:pt x="5300" y="10544"/>
                      <a:pt x="5251" y="10566"/>
                      <a:pt x="5216" y="10609"/>
                    </a:cubicBezTo>
                    <a:cubicBezTo>
                      <a:pt x="4882" y="11061"/>
                      <a:pt x="4549" y="11525"/>
                      <a:pt x="4251" y="12002"/>
                    </a:cubicBezTo>
                    <a:cubicBezTo>
                      <a:pt x="4192" y="12073"/>
                      <a:pt x="4215" y="12180"/>
                      <a:pt x="4299" y="12228"/>
                    </a:cubicBezTo>
                    <a:cubicBezTo>
                      <a:pt x="4323" y="12252"/>
                      <a:pt x="4358" y="12252"/>
                      <a:pt x="4382" y="12252"/>
                    </a:cubicBezTo>
                    <a:cubicBezTo>
                      <a:pt x="4442" y="12252"/>
                      <a:pt x="4489" y="12228"/>
                      <a:pt x="4525" y="12180"/>
                    </a:cubicBezTo>
                    <a:cubicBezTo>
                      <a:pt x="4835" y="11716"/>
                      <a:pt x="5156" y="11252"/>
                      <a:pt x="5477" y="10811"/>
                    </a:cubicBezTo>
                    <a:cubicBezTo>
                      <a:pt x="5537" y="10740"/>
                      <a:pt x="5525" y="10632"/>
                      <a:pt x="5454" y="10573"/>
                    </a:cubicBezTo>
                    <a:cubicBezTo>
                      <a:pt x="5420" y="10554"/>
                      <a:pt x="5385" y="10544"/>
                      <a:pt x="5351" y="10544"/>
                    </a:cubicBezTo>
                    <a:close/>
                    <a:moveTo>
                      <a:pt x="49180" y="13287"/>
                    </a:moveTo>
                    <a:cubicBezTo>
                      <a:pt x="49150" y="13287"/>
                      <a:pt x="49119" y="13295"/>
                      <a:pt x="49090" y="13311"/>
                    </a:cubicBezTo>
                    <a:cubicBezTo>
                      <a:pt x="49019" y="13359"/>
                      <a:pt x="48983" y="13454"/>
                      <a:pt x="49031" y="13538"/>
                    </a:cubicBezTo>
                    <a:cubicBezTo>
                      <a:pt x="49304" y="14014"/>
                      <a:pt x="49566" y="14514"/>
                      <a:pt x="49804" y="15014"/>
                    </a:cubicBezTo>
                    <a:cubicBezTo>
                      <a:pt x="49840" y="15074"/>
                      <a:pt x="49900" y="15109"/>
                      <a:pt x="49959" y="15109"/>
                    </a:cubicBezTo>
                    <a:cubicBezTo>
                      <a:pt x="49983" y="15109"/>
                      <a:pt x="50007" y="15097"/>
                      <a:pt x="50031" y="15085"/>
                    </a:cubicBezTo>
                    <a:cubicBezTo>
                      <a:pt x="50114" y="15050"/>
                      <a:pt x="50150" y="14954"/>
                      <a:pt x="50102" y="14871"/>
                    </a:cubicBezTo>
                    <a:cubicBezTo>
                      <a:pt x="49864" y="14359"/>
                      <a:pt x="49602" y="13859"/>
                      <a:pt x="49316" y="13371"/>
                    </a:cubicBezTo>
                    <a:cubicBezTo>
                      <a:pt x="49293" y="13316"/>
                      <a:pt x="49239" y="13287"/>
                      <a:pt x="49180" y="13287"/>
                    </a:cubicBezTo>
                    <a:close/>
                    <a:moveTo>
                      <a:pt x="3509" y="13359"/>
                    </a:moveTo>
                    <a:cubicBezTo>
                      <a:pt x="3453" y="13359"/>
                      <a:pt x="3401" y="13388"/>
                      <a:pt x="3370" y="13442"/>
                    </a:cubicBezTo>
                    <a:cubicBezTo>
                      <a:pt x="3096" y="13931"/>
                      <a:pt x="2834" y="14442"/>
                      <a:pt x="2584" y="14943"/>
                    </a:cubicBezTo>
                    <a:cubicBezTo>
                      <a:pt x="2549" y="15026"/>
                      <a:pt x="2584" y="15133"/>
                      <a:pt x="2668" y="15169"/>
                    </a:cubicBezTo>
                    <a:cubicBezTo>
                      <a:pt x="2691" y="15181"/>
                      <a:pt x="2715" y="15181"/>
                      <a:pt x="2739" y="15181"/>
                    </a:cubicBezTo>
                    <a:cubicBezTo>
                      <a:pt x="2799" y="15181"/>
                      <a:pt x="2858" y="15145"/>
                      <a:pt x="2894" y="15085"/>
                    </a:cubicBezTo>
                    <a:cubicBezTo>
                      <a:pt x="3132" y="14585"/>
                      <a:pt x="3394" y="14097"/>
                      <a:pt x="3656" y="13609"/>
                    </a:cubicBezTo>
                    <a:cubicBezTo>
                      <a:pt x="3703" y="13526"/>
                      <a:pt x="3680" y="13430"/>
                      <a:pt x="3596" y="13383"/>
                    </a:cubicBezTo>
                    <a:cubicBezTo>
                      <a:pt x="3568" y="13366"/>
                      <a:pt x="3538" y="13359"/>
                      <a:pt x="3509" y="13359"/>
                    </a:cubicBezTo>
                    <a:close/>
                    <a:moveTo>
                      <a:pt x="50637" y="16300"/>
                    </a:moveTo>
                    <a:cubicBezTo>
                      <a:pt x="50617" y="16300"/>
                      <a:pt x="50597" y="16304"/>
                      <a:pt x="50578" y="16312"/>
                    </a:cubicBezTo>
                    <a:cubicBezTo>
                      <a:pt x="50495" y="16347"/>
                      <a:pt x="50447" y="16455"/>
                      <a:pt x="50483" y="16538"/>
                    </a:cubicBezTo>
                    <a:cubicBezTo>
                      <a:pt x="50697" y="17050"/>
                      <a:pt x="50888" y="17574"/>
                      <a:pt x="51067" y="18098"/>
                    </a:cubicBezTo>
                    <a:cubicBezTo>
                      <a:pt x="51090" y="18169"/>
                      <a:pt x="51150" y="18217"/>
                      <a:pt x="51221" y="18217"/>
                    </a:cubicBezTo>
                    <a:cubicBezTo>
                      <a:pt x="51245" y="18217"/>
                      <a:pt x="51257" y="18205"/>
                      <a:pt x="51281" y="18205"/>
                    </a:cubicBezTo>
                    <a:cubicBezTo>
                      <a:pt x="51364" y="18169"/>
                      <a:pt x="51412" y="18086"/>
                      <a:pt x="51376" y="17991"/>
                    </a:cubicBezTo>
                    <a:cubicBezTo>
                      <a:pt x="51209" y="17467"/>
                      <a:pt x="51007" y="16931"/>
                      <a:pt x="50793" y="16407"/>
                    </a:cubicBezTo>
                    <a:cubicBezTo>
                      <a:pt x="50765" y="16343"/>
                      <a:pt x="50702" y="16300"/>
                      <a:pt x="50637" y="16300"/>
                    </a:cubicBezTo>
                    <a:close/>
                    <a:moveTo>
                      <a:pt x="2068" y="16388"/>
                    </a:moveTo>
                    <a:cubicBezTo>
                      <a:pt x="2000" y="16388"/>
                      <a:pt x="1934" y="16424"/>
                      <a:pt x="1906" y="16490"/>
                    </a:cubicBezTo>
                    <a:cubicBezTo>
                      <a:pt x="1691" y="17014"/>
                      <a:pt x="1501" y="17550"/>
                      <a:pt x="1322" y="18086"/>
                    </a:cubicBezTo>
                    <a:cubicBezTo>
                      <a:pt x="1298" y="18169"/>
                      <a:pt x="1346" y="18264"/>
                      <a:pt x="1429" y="18288"/>
                    </a:cubicBezTo>
                    <a:cubicBezTo>
                      <a:pt x="1441" y="18300"/>
                      <a:pt x="1465" y="18300"/>
                      <a:pt x="1477" y="18300"/>
                    </a:cubicBezTo>
                    <a:cubicBezTo>
                      <a:pt x="1548" y="18300"/>
                      <a:pt x="1620" y="18252"/>
                      <a:pt x="1644" y="18181"/>
                    </a:cubicBezTo>
                    <a:cubicBezTo>
                      <a:pt x="1810" y="17657"/>
                      <a:pt x="2001" y="17133"/>
                      <a:pt x="2215" y="16621"/>
                    </a:cubicBezTo>
                    <a:cubicBezTo>
                      <a:pt x="2251" y="16526"/>
                      <a:pt x="2203" y="16431"/>
                      <a:pt x="2120" y="16395"/>
                    </a:cubicBezTo>
                    <a:cubicBezTo>
                      <a:pt x="2103" y="16390"/>
                      <a:pt x="2085" y="16388"/>
                      <a:pt x="2068" y="16388"/>
                    </a:cubicBezTo>
                    <a:close/>
                    <a:moveTo>
                      <a:pt x="51700" y="19485"/>
                    </a:moveTo>
                    <a:cubicBezTo>
                      <a:pt x="51687" y="19485"/>
                      <a:pt x="51674" y="19487"/>
                      <a:pt x="51662" y="19491"/>
                    </a:cubicBezTo>
                    <a:cubicBezTo>
                      <a:pt x="51567" y="19515"/>
                      <a:pt x="51519" y="19610"/>
                      <a:pt x="51543" y="19693"/>
                    </a:cubicBezTo>
                    <a:cubicBezTo>
                      <a:pt x="51686" y="20229"/>
                      <a:pt x="51805" y="20777"/>
                      <a:pt x="51912" y="21324"/>
                    </a:cubicBezTo>
                    <a:cubicBezTo>
                      <a:pt x="51936" y="21408"/>
                      <a:pt x="52007" y="21455"/>
                      <a:pt x="52079" y="21455"/>
                    </a:cubicBezTo>
                    <a:lnTo>
                      <a:pt x="52114" y="21455"/>
                    </a:lnTo>
                    <a:cubicBezTo>
                      <a:pt x="52198" y="21443"/>
                      <a:pt x="52257" y="21348"/>
                      <a:pt x="52245" y="21265"/>
                    </a:cubicBezTo>
                    <a:cubicBezTo>
                      <a:pt x="52138" y="20705"/>
                      <a:pt x="52007" y="20157"/>
                      <a:pt x="51864" y="19610"/>
                    </a:cubicBezTo>
                    <a:cubicBezTo>
                      <a:pt x="51844" y="19539"/>
                      <a:pt x="51772" y="19485"/>
                      <a:pt x="51700" y="19485"/>
                    </a:cubicBezTo>
                    <a:close/>
                    <a:moveTo>
                      <a:pt x="1001" y="19580"/>
                    </a:moveTo>
                    <a:cubicBezTo>
                      <a:pt x="926" y="19580"/>
                      <a:pt x="866" y="19626"/>
                      <a:pt x="846" y="19705"/>
                    </a:cubicBezTo>
                    <a:cubicBezTo>
                      <a:pt x="703" y="20241"/>
                      <a:pt x="572" y="20800"/>
                      <a:pt x="477" y="21348"/>
                    </a:cubicBezTo>
                    <a:cubicBezTo>
                      <a:pt x="453" y="21443"/>
                      <a:pt x="513" y="21527"/>
                      <a:pt x="608" y="21550"/>
                    </a:cubicBezTo>
                    <a:lnTo>
                      <a:pt x="632" y="21550"/>
                    </a:lnTo>
                    <a:cubicBezTo>
                      <a:pt x="715" y="21550"/>
                      <a:pt x="786" y="21491"/>
                      <a:pt x="798" y="21420"/>
                    </a:cubicBezTo>
                    <a:cubicBezTo>
                      <a:pt x="905" y="20872"/>
                      <a:pt x="1025" y="20324"/>
                      <a:pt x="1167" y="19788"/>
                    </a:cubicBezTo>
                    <a:cubicBezTo>
                      <a:pt x="1191" y="19693"/>
                      <a:pt x="1132" y="19610"/>
                      <a:pt x="1048" y="19586"/>
                    </a:cubicBezTo>
                    <a:cubicBezTo>
                      <a:pt x="1032" y="19582"/>
                      <a:pt x="1016" y="19580"/>
                      <a:pt x="1001" y="19580"/>
                    </a:cubicBezTo>
                    <a:close/>
                    <a:moveTo>
                      <a:pt x="52353" y="22787"/>
                    </a:moveTo>
                    <a:cubicBezTo>
                      <a:pt x="52345" y="22787"/>
                      <a:pt x="52337" y="22788"/>
                      <a:pt x="52329" y="22789"/>
                    </a:cubicBezTo>
                    <a:cubicBezTo>
                      <a:pt x="52233" y="22801"/>
                      <a:pt x="52174" y="22884"/>
                      <a:pt x="52186" y="22967"/>
                    </a:cubicBezTo>
                    <a:cubicBezTo>
                      <a:pt x="52257" y="23515"/>
                      <a:pt x="52305" y="24075"/>
                      <a:pt x="52352" y="24634"/>
                    </a:cubicBezTo>
                    <a:cubicBezTo>
                      <a:pt x="52352" y="24718"/>
                      <a:pt x="52424" y="24789"/>
                      <a:pt x="52507" y="24789"/>
                    </a:cubicBezTo>
                    <a:lnTo>
                      <a:pt x="52519" y="24789"/>
                    </a:lnTo>
                    <a:cubicBezTo>
                      <a:pt x="52614" y="24777"/>
                      <a:pt x="52686" y="24706"/>
                      <a:pt x="52674" y="24610"/>
                    </a:cubicBezTo>
                    <a:cubicBezTo>
                      <a:pt x="52638" y="24051"/>
                      <a:pt x="52591" y="23479"/>
                      <a:pt x="52519" y="22932"/>
                    </a:cubicBezTo>
                    <a:cubicBezTo>
                      <a:pt x="52508" y="22844"/>
                      <a:pt x="52437" y="22787"/>
                      <a:pt x="52353" y="22787"/>
                    </a:cubicBezTo>
                    <a:close/>
                    <a:moveTo>
                      <a:pt x="373" y="22871"/>
                    </a:moveTo>
                    <a:cubicBezTo>
                      <a:pt x="286" y="22871"/>
                      <a:pt x="214" y="22938"/>
                      <a:pt x="203" y="23015"/>
                    </a:cubicBezTo>
                    <a:cubicBezTo>
                      <a:pt x="132" y="23575"/>
                      <a:pt x="84" y="24146"/>
                      <a:pt x="48" y="24706"/>
                    </a:cubicBezTo>
                    <a:cubicBezTo>
                      <a:pt x="36" y="24789"/>
                      <a:pt x="108" y="24872"/>
                      <a:pt x="203" y="24884"/>
                    </a:cubicBezTo>
                    <a:lnTo>
                      <a:pt x="215" y="24884"/>
                    </a:lnTo>
                    <a:cubicBezTo>
                      <a:pt x="298" y="24884"/>
                      <a:pt x="370" y="24813"/>
                      <a:pt x="382" y="24718"/>
                    </a:cubicBezTo>
                    <a:cubicBezTo>
                      <a:pt x="417" y="24170"/>
                      <a:pt x="465" y="23610"/>
                      <a:pt x="536" y="23063"/>
                    </a:cubicBezTo>
                    <a:cubicBezTo>
                      <a:pt x="548" y="22967"/>
                      <a:pt x="489" y="22884"/>
                      <a:pt x="394" y="22872"/>
                    </a:cubicBezTo>
                    <a:cubicBezTo>
                      <a:pt x="386" y="22871"/>
                      <a:pt x="380" y="22871"/>
                      <a:pt x="373" y="22871"/>
                    </a:cubicBezTo>
                    <a:close/>
                    <a:moveTo>
                      <a:pt x="52567" y="26134"/>
                    </a:moveTo>
                    <a:cubicBezTo>
                      <a:pt x="52483" y="26134"/>
                      <a:pt x="52400" y="26206"/>
                      <a:pt x="52400" y="26301"/>
                    </a:cubicBezTo>
                    <a:lnTo>
                      <a:pt x="52400" y="26361"/>
                    </a:lnTo>
                    <a:cubicBezTo>
                      <a:pt x="52400" y="26920"/>
                      <a:pt x="52388" y="27480"/>
                      <a:pt x="52352" y="28027"/>
                    </a:cubicBezTo>
                    <a:cubicBezTo>
                      <a:pt x="52340" y="28123"/>
                      <a:pt x="52412" y="28194"/>
                      <a:pt x="52507" y="28206"/>
                    </a:cubicBezTo>
                    <a:lnTo>
                      <a:pt x="52519" y="28206"/>
                    </a:lnTo>
                    <a:cubicBezTo>
                      <a:pt x="52602" y="28206"/>
                      <a:pt x="52674" y="28135"/>
                      <a:pt x="52686" y="28051"/>
                    </a:cubicBezTo>
                    <a:cubicBezTo>
                      <a:pt x="52721" y="27492"/>
                      <a:pt x="52733" y="26920"/>
                      <a:pt x="52733" y="26361"/>
                    </a:cubicBezTo>
                    <a:lnTo>
                      <a:pt x="52733" y="26301"/>
                    </a:lnTo>
                    <a:cubicBezTo>
                      <a:pt x="52733" y="26206"/>
                      <a:pt x="52662" y="26134"/>
                      <a:pt x="52567" y="26134"/>
                    </a:cubicBezTo>
                    <a:close/>
                    <a:moveTo>
                      <a:pt x="167" y="26218"/>
                    </a:moveTo>
                    <a:cubicBezTo>
                      <a:pt x="72" y="26230"/>
                      <a:pt x="1" y="26301"/>
                      <a:pt x="1" y="26396"/>
                    </a:cubicBezTo>
                    <a:cubicBezTo>
                      <a:pt x="1" y="26956"/>
                      <a:pt x="13" y="27516"/>
                      <a:pt x="48" y="28075"/>
                    </a:cubicBezTo>
                    <a:cubicBezTo>
                      <a:pt x="60" y="28170"/>
                      <a:pt x="132" y="28242"/>
                      <a:pt x="215" y="28242"/>
                    </a:cubicBezTo>
                    <a:cubicBezTo>
                      <a:pt x="227" y="28242"/>
                      <a:pt x="227" y="28242"/>
                      <a:pt x="227" y="28230"/>
                    </a:cubicBezTo>
                    <a:cubicBezTo>
                      <a:pt x="322" y="28230"/>
                      <a:pt x="394" y="28147"/>
                      <a:pt x="382" y="28063"/>
                    </a:cubicBezTo>
                    <a:cubicBezTo>
                      <a:pt x="346" y="27504"/>
                      <a:pt x="334" y="26944"/>
                      <a:pt x="334" y="26384"/>
                    </a:cubicBezTo>
                    <a:cubicBezTo>
                      <a:pt x="334" y="26301"/>
                      <a:pt x="251" y="26218"/>
                      <a:pt x="167" y="26218"/>
                    </a:cubicBezTo>
                    <a:close/>
                    <a:moveTo>
                      <a:pt x="52358" y="29538"/>
                    </a:moveTo>
                    <a:cubicBezTo>
                      <a:pt x="52281" y="29538"/>
                      <a:pt x="52209" y="29605"/>
                      <a:pt x="52198" y="29682"/>
                    </a:cubicBezTo>
                    <a:cubicBezTo>
                      <a:pt x="52126" y="30242"/>
                      <a:pt x="52031" y="30790"/>
                      <a:pt x="51924" y="31337"/>
                    </a:cubicBezTo>
                    <a:cubicBezTo>
                      <a:pt x="51912" y="31421"/>
                      <a:pt x="51971" y="31516"/>
                      <a:pt x="52055" y="31528"/>
                    </a:cubicBezTo>
                    <a:cubicBezTo>
                      <a:pt x="52067" y="31528"/>
                      <a:pt x="52079" y="31540"/>
                      <a:pt x="52090" y="31540"/>
                    </a:cubicBezTo>
                    <a:cubicBezTo>
                      <a:pt x="52174" y="31540"/>
                      <a:pt x="52245" y="31480"/>
                      <a:pt x="52257" y="31397"/>
                    </a:cubicBezTo>
                    <a:cubicBezTo>
                      <a:pt x="52364" y="30849"/>
                      <a:pt x="52448" y="30290"/>
                      <a:pt x="52519" y="29730"/>
                    </a:cubicBezTo>
                    <a:cubicBezTo>
                      <a:pt x="52531" y="29635"/>
                      <a:pt x="52471" y="29551"/>
                      <a:pt x="52376" y="29540"/>
                    </a:cubicBezTo>
                    <a:cubicBezTo>
                      <a:pt x="52370" y="29539"/>
                      <a:pt x="52364" y="29538"/>
                      <a:pt x="52358" y="29538"/>
                    </a:cubicBezTo>
                    <a:close/>
                    <a:moveTo>
                      <a:pt x="382" y="29574"/>
                    </a:moveTo>
                    <a:cubicBezTo>
                      <a:pt x="374" y="29574"/>
                      <a:pt x="366" y="29574"/>
                      <a:pt x="358" y="29575"/>
                    </a:cubicBezTo>
                    <a:cubicBezTo>
                      <a:pt x="263" y="29587"/>
                      <a:pt x="203" y="29671"/>
                      <a:pt x="215" y="29766"/>
                    </a:cubicBezTo>
                    <a:cubicBezTo>
                      <a:pt x="286" y="30313"/>
                      <a:pt x="382" y="30885"/>
                      <a:pt x="489" y="31433"/>
                    </a:cubicBezTo>
                    <a:cubicBezTo>
                      <a:pt x="501" y="31504"/>
                      <a:pt x="572" y="31564"/>
                      <a:pt x="644" y="31564"/>
                    </a:cubicBezTo>
                    <a:lnTo>
                      <a:pt x="679" y="31564"/>
                    </a:lnTo>
                    <a:cubicBezTo>
                      <a:pt x="775" y="31540"/>
                      <a:pt x="834" y="31456"/>
                      <a:pt x="810" y="31361"/>
                    </a:cubicBezTo>
                    <a:cubicBezTo>
                      <a:pt x="703" y="30825"/>
                      <a:pt x="620" y="30266"/>
                      <a:pt x="548" y="29718"/>
                    </a:cubicBezTo>
                    <a:cubicBezTo>
                      <a:pt x="537" y="29631"/>
                      <a:pt x="467" y="29574"/>
                      <a:pt x="382" y="29574"/>
                    </a:cubicBezTo>
                    <a:close/>
                    <a:moveTo>
                      <a:pt x="51732" y="32836"/>
                    </a:moveTo>
                    <a:cubicBezTo>
                      <a:pt x="51655" y="32836"/>
                      <a:pt x="51576" y="32883"/>
                      <a:pt x="51555" y="32969"/>
                    </a:cubicBezTo>
                    <a:cubicBezTo>
                      <a:pt x="51424" y="33504"/>
                      <a:pt x="51257" y="34040"/>
                      <a:pt x="51090" y="34564"/>
                    </a:cubicBezTo>
                    <a:cubicBezTo>
                      <a:pt x="51055" y="34647"/>
                      <a:pt x="51102" y="34743"/>
                      <a:pt x="51186" y="34778"/>
                    </a:cubicBezTo>
                    <a:lnTo>
                      <a:pt x="51245" y="34778"/>
                    </a:lnTo>
                    <a:cubicBezTo>
                      <a:pt x="51317" y="34778"/>
                      <a:pt x="51376" y="34743"/>
                      <a:pt x="51400" y="34671"/>
                    </a:cubicBezTo>
                    <a:cubicBezTo>
                      <a:pt x="51578" y="34135"/>
                      <a:pt x="51745" y="33588"/>
                      <a:pt x="51876" y="33052"/>
                    </a:cubicBezTo>
                    <a:cubicBezTo>
                      <a:pt x="51900" y="32957"/>
                      <a:pt x="51852" y="32861"/>
                      <a:pt x="51757" y="32838"/>
                    </a:cubicBezTo>
                    <a:cubicBezTo>
                      <a:pt x="51749" y="32836"/>
                      <a:pt x="51740" y="32836"/>
                      <a:pt x="51732" y="32836"/>
                    </a:cubicBezTo>
                    <a:close/>
                    <a:moveTo>
                      <a:pt x="1019" y="32868"/>
                    </a:moveTo>
                    <a:cubicBezTo>
                      <a:pt x="1005" y="32868"/>
                      <a:pt x="991" y="32870"/>
                      <a:pt x="977" y="32873"/>
                    </a:cubicBezTo>
                    <a:cubicBezTo>
                      <a:pt x="894" y="32897"/>
                      <a:pt x="834" y="32992"/>
                      <a:pt x="858" y="33076"/>
                    </a:cubicBezTo>
                    <a:cubicBezTo>
                      <a:pt x="1001" y="33623"/>
                      <a:pt x="1167" y="34171"/>
                      <a:pt x="1346" y="34695"/>
                    </a:cubicBezTo>
                    <a:cubicBezTo>
                      <a:pt x="1370" y="34766"/>
                      <a:pt x="1429" y="34814"/>
                      <a:pt x="1501" y="34814"/>
                    </a:cubicBezTo>
                    <a:cubicBezTo>
                      <a:pt x="1513" y="34814"/>
                      <a:pt x="1537" y="34814"/>
                      <a:pt x="1548" y="34802"/>
                    </a:cubicBezTo>
                    <a:cubicBezTo>
                      <a:pt x="1644" y="34778"/>
                      <a:pt x="1691" y="34683"/>
                      <a:pt x="1656" y="34588"/>
                    </a:cubicBezTo>
                    <a:cubicBezTo>
                      <a:pt x="1489" y="34064"/>
                      <a:pt x="1322" y="33528"/>
                      <a:pt x="1179" y="32992"/>
                    </a:cubicBezTo>
                    <a:cubicBezTo>
                      <a:pt x="1159" y="32922"/>
                      <a:pt x="1096" y="32868"/>
                      <a:pt x="1019" y="32868"/>
                    </a:cubicBezTo>
                    <a:close/>
                    <a:moveTo>
                      <a:pt x="50656" y="36027"/>
                    </a:moveTo>
                    <a:cubicBezTo>
                      <a:pt x="50593" y="36027"/>
                      <a:pt x="50534" y="36065"/>
                      <a:pt x="50507" y="36136"/>
                    </a:cubicBezTo>
                    <a:cubicBezTo>
                      <a:pt x="50305" y="36648"/>
                      <a:pt x="50066" y="37160"/>
                      <a:pt x="49828" y="37660"/>
                    </a:cubicBezTo>
                    <a:cubicBezTo>
                      <a:pt x="49793" y="37743"/>
                      <a:pt x="49828" y="37838"/>
                      <a:pt x="49912" y="37886"/>
                    </a:cubicBezTo>
                    <a:cubicBezTo>
                      <a:pt x="49935" y="37898"/>
                      <a:pt x="49959" y="37898"/>
                      <a:pt x="49983" y="37898"/>
                    </a:cubicBezTo>
                    <a:cubicBezTo>
                      <a:pt x="50043" y="37898"/>
                      <a:pt x="50102" y="37862"/>
                      <a:pt x="50126" y="37802"/>
                    </a:cubicBezTo>
                    <a:cubicBezTo>
                      <a:pt x="50376" y="37302"/>
                      <a:pt x="50602" y="36779"/>
                      <a:pt x="50816" y="36255"/>
                    </a:cubicBezTo>
                    <a:cubicBezTo>
                      <a:pt x="50852" y="36171"/>
                      <a:pt x="50805" y="36076"/>
                      <a:pt x="50721" y="36040"/>
                    </a:cubicBezTo>
                    <a:cubicBezTo>
                      <a:pt x="50700" y="36031"/>
                      <a:pt x="50678" y="36027"/>
                      <a:pt x="50656" y="36027"/>
                    </a:cubicBezTo>
                    <a:close/>
                    <a:moveTo>
                      <a:pt x="2083" y="36052"/>
                    </a:moveTo>
                    <a:cubicBezTo>
                      <a:pt x="2064" y="36052"/>
                      <a:pt x="2044" y="36056"/>
                      <a:pt x="2025" y="36064"/>
                    </a:cubicBezTo>
                    <a:cubicBezTo>
                      <a:pt x="1929" y="36100"/>
                      <a:pt x="1894" y="36195"/>
                      <a:pt x="1929" y="36278"/>
                    </a:cubicBezTo>
                    <a:cubicBezTo>
                      <a:pt x="2132" y="36802"/>
                      <a:pt x="2370" y="37314"/>
                      <a:pt x="2608" y="37826"/>
                    </a:cubicBezTo>
                    <a:cubicBezTo>
                      <a:pt x="2644" y="37886"/>
                      <a:pt x="2703" y="37922"/>
                      <a:pt x="2763" y="37922"/>
                    </a:cubicBezTo>
                    <a:cubicBezTo>
                      <a:pt x="2787" y="37922"/>
                      <a:pt x="2810" y="37910"/>
                      <a:pt x="2834" y="37898"/>
                    </a:cubicBezTo>
                    <a:cubicBezTo>
                      <a:pt x="2918" y="37862"/>
                      <a:pt x="2953" y="37767"/>
                      <a:pt x="2918" y="37683"/>
                    </a:cubicBezTo>
                    <a:cubicBezTo>
                      <a:pt x="2668" y="37183"/>
                      <a:pt x="2441" y="36671"/>
                      <a:pt x="2239" y="36159"/>
                    </a:cubicBezTo>
                    <a:cubicBezTo>
                      <a:pt x="2211" y="36095"/>
                      <a:pt x="2149" y="36052"/>
                      <a:pt x="2083" y="36052"/>
                    </a:cubicBezTo>
                    <a:close/>
                    <a:moveTo>
                      <a:pt x="49198" y="39052"/>
                    </a:moveTo>
                    <a:cubicBezTo>
                      <a:pt x="49143" y="39052"/>
                      <a:pt x="49086" y="39081"/>
                      <a:pt x="49054" y="39136"/>
                    </a:cubicBezTo>
                    <a:cubicBezTo>
                      <a:pt x="48781" y="39624"/>
                      <a:pt x="48495" y="40100"/>
                      <a:pt x="48185" y="40565"/>
                    </a:cubicBezTo>
                    <a:cubicBezTo>
                      <a:pt x="48138" y="40648"/>
                      <a:pt x="48161" y="40743"/>
                      <a:pt x="48233" y="40791"/>
                    </a:cubicBezTo>
                    <a:cubicBezTo>
                      <a:pt x="48269" y="40815"/>
                      <a:pt x="48292" y="40827"/>
                      <a:pt x="48328" y="40827"/>
                    </a:cubicBezTo>
                    <a:cubicBezTo>
                      <a:pt x="48388" y="40827"/>
                      <a:pt x="48435" y="40803"/>
                      <a:pt x="48471" y="40743"/>
                    </a:cubicBezTo>
                    <a:cubicBezTo>
                      <a:pt x="48781" y="40279"/>
                      <a:pt x="49066" y="39791"/>
                      <a:pt x="49352" y="39303"/>
                    </a:cubicBezTo>
                    <a:cubicBezTo>
                      <a:pt x="49388" y="39219"/>
                      <a:pt x="49364" y="39124"/>
                      <a:pt x="49281" y="39076"/>
                    </a:cubicBezTo>
                    <a:cubicBezTo>
                      <a:pt x="49256" y="39060"/>
                      <a:pt x="49227" y="39052"/>
                      <a:pt x="49198" y="39052"/>
                    </a:cubicBezTo>
                    <a:close/>
                    <a:moveTo>
                      <a:pt x="3533" y="39072"/>
                    </a:moveTo>
                    <a:cubicBezTo>
                      <a:pt x="3506" y="39072"/>
                      <a:pt x="3478" y="39078"/>
                      <a:pt x="3453" y="39088"/>
                    </a:cubicBezTo>
                    <a:cubicBezTo>
                      <a:pt x="3382" y="39136"/>
                      <a:pt x="3346" y="39243"/>
                      <a:pt x="3394" y="39315"/>
                    </a:cubicBezTo>
                    <a:cubicBezTo>
                      <a:pt x="3668" y="39803"/>
                      <a:pt x="3965" y="40291"/>
                      <a:pt x="4275" y="40767"/>
                    </a:cubicBezTo>
                    <a:cubicBezTo>
                      <a:pt x="4311" y="40815"/>
                      <a:pt x="4358" y="40839"/>
                      <a:pt x="4418" y="40839"/>
                    </a:cubicBezTo>
                    <a:cubicBezTo>
                      <a:pt x="4442" y="40839"/>
                      <a:pt x="4477" y="40827"/>
                      <a:pt x="4501" y="40815"/>
                    </a:cubicBezTo>
                    <a:cubicBezTo>
                      <a:pt x="4585" y="40755"/>
                      <a:pt x="4608" y="40660"/>
                      <a:pt x="4549" y="40577"/>
                    </a:cubicBezTo>
                    <a:cubicBezTo>
                      <a:pt x="4251" y="40112"/>
                      <a:pt x="3953" y="39636"/>
                      <a:pt x="3692" y="39160"/>
                    </a:cubicBezTo>
                    <a:cubicBezTo>
                      <a:pt x="3658" y="39101"/>
                      <a:pt x="3596" y="39072"/>
                      <a:pt x="3533" y="39072"/>
                    </a:cubicBezTo>
                    <a:close/>
                    <a:moveTo>
                      <a:pt x="47368" y="41870"/>
                    </a:moveTo>
                    <a:cubicBezTo>
                      <a:pt x="47317" y="41870"/>
                      <a:pt x="47268" y="41891"/>
                      <a:pt x="47233" y="41934"/>
                    </a:cubicBezTo>
                    <a:cubicBezTo>
                      <a:pt x="46899" y="42374"/>
                      <a:pt x="46554" y="42815"/>
                      <a:pt x="46197" y="43244"/>
                    </a:cubicBezTo>
                    <a:cubicBezTo>
                      <a:pt x="46137" y="43303"/>
                      <a:pt x="46137" y="43410"/>
                      <a:pt x="46209" y="43470"/>
                    </a:cubicBezTo>
                    <a:cubicBezTo>
                      <a:pt x="46244" y="43506"/>
                      <a:pt x="46280" y="43517"/>
                      <a:pt x="46316" y="43517"/>
                    </a:cubicBezTo>
                    <a:cubicBezTo>
                      <a:pt x="46364" y="43517"/>
                      <a:pt x="46411" y="43494"/>
                      <a:pt x="46447" y="43458"/>
                    </a:cubicBezTo>
                    <a:cubicBezTo>
                      <a:pt x="46816" y="43029"/>
                      <a:pt x="47161" y="42577"/>
                      <a:pt x="47507" y="42136"/>
                    </a:cubicBezTo>
                    <a:cubicBezTo>
                      <a:pt x="47554" y="42065"/>
                      <a:pt x="47542" y="41958"/>
                      <a:pt x="47471" y="41898"/>
                    </a:cubicBezTo>
                    <a:cubicBezTo>
                      <a:pt x="47437" y="41879"/>
                      <a:pt x="47402" y="41870"/>
                      <a:pt x="47368" y="41870"/>
                    </a:cubicBezTo>
                    <a:close/>
                    <a:moveTo>
                      <a:pt x="5373" y="41882"/>
                    </a:moveTo>
                    <a:cubicBezTo>
                      <a:pt x="5338" y="41882"/>
                      <a:pt x="5304" y="41891"/>
                      <a:pt x="5275" y="41910"/>
                    </a:cubicBezTo>
                    <a:cubicBezTo>
                      <a:pt x="5204" y="41970"/>
                      <a:pt x="5192" y="42077"/>
                      <a:pt x="5239" y="42148"/>
                    </a:cubicBezTo>
                    <a:cubicBezTo>
                      <a:pt x="5573" y="42601"/>
                      <a:pt x="5930" y="43041"/>
                      <a:pt x="6299" y="43470"/>
                    </a:cubicBezTo>
                    <a:cubicBezTo>
                      <a:pt x="6335" y="43506"/>
                      <a:pt x="6382" y="43529"/>
                      <a:pt x="6430" y="43529"/>
                    </a:cubicBezTo>
                    <a:cubicBezTo>
                      <a:pt x="6466" y="43529"/>
                      <a:pt x="6501" y="43517"/>
                      <a:pt x="6537" y="43482"/>
                    </a:cubicBezTo>
                    <a:cubicBezTo>
                      <a:pt x="6609" y="43422"/>
                      <a:pt x="6609" y="43315"/>
                      <a:pt x="6549" y="43256"/>
                    </a:cubicBezTo>
                    <a:cubicBezTo>
                      <a:pt x="6192" y="42827"/>
                      <a:pt x="5847" y="42386"/>
                      <a:pt x="5513" y="41946"/>
                    </a:cubicBezTo>
                    <a:cubicBezTo>
                      <a:pt x="5477" y="41903"/>
                      <a:pt x="5425" y="41882"/>
                      <a:pt x="5373" y="41882"/>
                    </a:cubicBezTo>
                    <a:close/>
                    <a:moveTo>
                      <a:pt x="45189" y="44425"/>
                    </a:moveTo>
                    <a:cubicBezTo>
                      <a:pt x="45146" y="44425"/>
                      <a:pt x="45101" y="44440"/>
                      <a:pt x="45066" y="44470"/>
                    </a:cubicBezTo>
                    <a:cubicBezTo>
                      <a:pt x="44685" y="44875"/>
                      <a:pt x="44280" y="45268"/>
                      <a:pt x="43875" y="45637"/>
                    </a:cubicBezTo>
                    <a:cubicBezTo>
                      <a:pt x="43804" y="45696"/>
                      <a:pt x="43792" y="45803"/>
                      <a:pt x="43863" y="45875"/>
                    </a:cubicBezTo>
                    <a:cubicBezTo>
                      <a:pt x="43887" y="45911"/>
                      <a:pt x="43935" y="45923"/>
                      <a:pt x="43982" y="45923"/>
                    </a:cubicBezTo>
                    <a:cubicBezTo>
                      <a:pt x="44018" y="45923"/>
                      <a:pt x="44066" y="45911"/>
                      <a:pt x="44089" y="45887"/>
                    </a:cubicBezTo>
                    <a:cubicBezTo>
                      <a:pt x="44506" y="45506"/>
                      <a:pt x="44923" y="45113"/>
                      <a:pt x="45304" y="44708"/>
                    </a:cubicBezTo>
                    <a:cubicBezTo>
                      <a:pt x="45375" y="44637"/>
                      <a:pt x="45375" y="44530"/>
                      <a:pt x="45304" y="44470"/>
                    </a:cubicBezTo>
                    <a:cubicBezTo>
                      <a:pt x="45274" y="44440"/>
                      <a:pt x="45232" y="44425"/>
                      <a:pt x="45189" y="44425"/>
                    </a:cubicBezTo>
                    <a:close/>
                    <a:moveTo>
                      <a:pt x="7549" y="44433"/>
                    </a:moveTo>
                    <a:cubicBezTo>
                      <a:pt x="7510" y="44433"/>
                      <a:pt x="7470" y="44448"/>
                      <a:pt x="7442" y="44482"/>
                    </a:cubicBezTo>
                    <a:cubicBezTo>
                      <a:pt x="7371" y="44541"/>
                      <a:pt x="7371" y="44649"/>
                      <a:pt x="7430" y="44720"/>
                    </a:cubicBezTo>
                    <a:cubicBezTo>
                      <a:pt x="7823" y="45125"/>
                      <a:pt x="8240" y="45518"/>
                      <a:pt x="8645" y="45887"/>
                    </a:cubicBezTo>
                    <a:cubicBezTo>
                      <a:pt x="8680" y="45923"/>
                      <a:pt x="8716" y="45934"/>
                      <a:pt x="8764" y="45934"/>
                    </a:cubicBezTo>
                    <a:cubicBezTo>
                      <a:pt x="8811" y="45934"/>
                      <a:pt x="8847" y="45911"/>
                      <a:pt x="8883" y="45875"/>
                    </a:cubicBezTo>
                    <a:cubicBezTo>
                      <a:pt x="8942" y="45815"/>
                      <a:pt x="8942" y="45708"/>
                      <a:pt x="8871" y="45649"/>
                    </a:cubicBezTo>
                    <a:cubicBezTo>
                      <a:pt x="8466" y="45268"/>
                      <a:pt x="8061" y="44887"/>
                      <a:pt x="7668" y="44482"/>
                    </a:cubicBezTo>
                    <a:cubicBezTo>
                      <a:pt x="7637" y="44451"/>
                      <a:pt x="7593" y="44433"/>
                      <a:pt x="7549" y="44433"/>
                    </a:cubicBezTo>
                    <a:close/>
                    <a:moveTo>
                      <a:pt x="42707" y="46682"/>
                    </a:moveTo>
                    <a:cubicBezTo>
                      <a:pt x="42670" y="46682"/>
                      <a:pt x="42632" y="46695"/>
                      <a:pt x="42601" y="46720"/>
                    </a:cubicBezTo>
                    <a:cubicBezTo>
                      <a:pt x="42173" y="47066"/>
                      <a:pt x="41720" y="47399"/>
                      <a:pt x="41268" y="47720"/>
                    </a:cubicBezTo>
                    <a:cubicBezTo>
                      <a:pt x="41184" y="47768"/>
                      <a:pt x="41172" y="47875"/>
                      <a:pt x="41220" y="47947"/>
                    </a:cubicBezTo>
                    <a:cubicBezTo>
                      <a:pt x="41256" y="47994"/>
                      <a:pt x="41303" y="48018"/>
                      <a:pt x="41363" y="48018"/>
                    </a:cubicBezTo>
                    <a:cubicBezTo>
                      <a:pt x="41399" y="48018"/>
                      <a:pt x="41422" y="48006"/>
                      <a:pt x="41458" y="47994"/>
                    </a:cubicBezTo>
                    <a:cubicBezTo>
                      <a:pt x="41911" y="47673"/>
                      <a:pt x="42375" y="47327"/>
                      <a:pt x="42804" y="46982"/>
                    </a:cubicBezTo>
                    <a:cubicBezTo>
                      <a:pt x="42887" y="46923"/>
                      <a:pt x="42887" y="46816"/>
                      <a:pt x="42839" y="46744"/>
                    </a:cubicBezTo>
                    <a:cubicBezTo>
                      <a:pt x="42805" y="46704"/>
                      <a:pt x="42756" y="46682"/>
                      <a:pt x="42707" y="46682"/>
                    </a:cubicBezTo>
                    <a:close/>
                    <a:moveTo>
                      <a:pt x="10047" y="46692"/>
                    </a:moveTo>
                    <a:cubicBezTo>
                      <a:pt x="9995" y="46692"/>
                      <a:pt x="9942" y="46713"/>
                      <a:pt x="9907" y="46756"/>
                    </a:cubicBezTo>
                    <a:cubicBezTo>
                      <a:pt x="9847" y="46827"/>
                      <a:pt x="9859" y="46935"/>
                      <a:pt x="9942" y="46982"/>
                    </a:cubicBezTo>
                    <a:cubicBezTo>
                      <a:pt x="10371" y="47339"/>
                      <a:pt x="10835" y="47673"/>
                      <a:pt x="11288" y="47994"/>
                    </a:cubicBezTo>
                    <a:cubicBezTo>
                      <a:pt x="11323" y="48018"/>
                      <a:pt x="11359" y="48030"/>
                      <a:pt x="11383" y="48030"/>
                    </a:cubicBezTo>
                    <a:cubicBezTo>
                      <a:pt x="11443" y="48030"/>
                      <a:pt x="11490" y="48006"/>
                      <a:pt x="11526" y="47958"/>
                    </a:cubicBezTo>
                    <a:cubicBezTo>
                      <a:pt x="11573" y="47887"/>
                      <a:pt x="11562" y="47780"/>
                      <a:pt x="11478" y="47720"/>
                    </a:cubicBezTo>
                    <a:cubicBezTo>
                      <a:pt x="11026" y="47411"/>
                      <a:pt x="10573" y="47077"/>
                      <a:pt x="10145" y="46720"/>
                    </a:cubicBezTo>
                    <a:cubicBezTo>
                      <a:pt x="10116" y="46701"/>
                      <a:pt x="10082" y="46692"/>
                      <a:pt x="10047" y="46692"/>
                    </a:cubicBezTo>
                    <a:close/>
                    <a:moveTo>
                      <a:pt x="39954" y="48601"/>
                    </a:moveTo>
                    <a:cubicBezTo>
                      <a:pt x="39923" y="48601"/>
                      <a:pt x="39891" y="48609"/>
                      <a:pt x="39863" y="48625"/>
                    </a:cubicBezTo>
                    <a:cubicBezTo>
                      <a:pt x="39398" y="48911"/>
                      <a:pt x="38910" y="49185"/>
                      <a:pt x="38422" y="49447"/>
                    </a:cubicBezTo>
                    <a:cubicBezTo>
                      <a:pt x="38339" y="49494"/>
                      <a:pt x="38303" y="49590"/>
                      <a:pt x="38351" y="49673"/>
                    </a:cubicBezTo>
                    <a:cubicBezTo>
                      <a:pt x="38374" y="49733"/>
                      <a:pt x="38434" y="49756"/>
                      <a:pt x="38494" y="49756"/>
                    </a:cubicBezTo>
                    <a:cubicBezTo>
                      <a:pt x="38517" y="49756"/>
                      <a:pt x="38541" y="49756"/>
                      <a:pt x="38577" y="49744"/>
                    </a:cubicBezTo>
                    <a:cubicBezTo>
                      <a:pt x="39065" y="49482"/>
                      <a:pt x="39565" y="49209"/>
                      <a:pt x="40041" y="48911"/>
                    </a:cubicBezTo>
                    <a:cubicBezTo>
                      <a:pt x="40125" y="48863"/>
                      <a:pt x="40148" y="48756"/>
                      <a:pt x="40101" y="48685"/>
                    </a:cubicBezTo>
                    <a:cubicBezTo>
                      <a:pt x="40070" y="48630"/>
                      <a:pt x="40013" y="48601"/>
                      <a:pt x="39954" y="48601"/>
                    </a:cubicBezTo>
                    <a:close/>
                    <a:moveTo>
                      <a:pt x="12796" y="48613"/>
                    </a:moveTo>
                    <a:cubicBezTo>
                      <a:pt x="12740" y="48613"/>
                      <a:pt x="12688" y="48642"/>
                      <a:pt x="12657" y="48697"/>
                    </a:cubicBezTo>
                    <a:cubicBezTo>
                      <a:pt x="12609" y="48768"/>
                      <a:pt x="12633" y="48875"/>
                      <a:pt x="12705" y="48923"/>
                    </a:cubicBezTo>
                    <a:cubicBezTo>
                      <a:pt x="13193" y="49209"/>
                      <a:pt x="13681" y="49494"/>
                      <a:pt x="14181" y="49756"/>
                    </a:cubicBezTo>
                    <a:cubicBezTo>
                      <a:pt x="14205" y="49768"/>
                      <a:pt x="14229" y="49768"/>
                      <a:pt x="14264" y="49768"/>
                    </a:cubicBezTo>
                    <a:cubicBezTo>
                      <a:pt x="14324" y="49768"/>
                      <a:pt x="14383" y="49744"/>
                      <a:pt x="14407" y="49685"/>
                    </a:cubicBezTo>
                    <a:cubicBezTo>
                      <a:pt x="14455" y="49602"/>
                      <a:pt x="14419" y="49494"/>
                      <a:pt x="14336" y="49459"/>
                    </a:cubicBezTo>
                    <a:cubicBezTo>
                      <a:pt x="13848" y="49197"/>
                      <a:pt x="13359" y="48923"/>
                      <a:pt x="12883" y="48637"/>
                    </a:cubicBezTo>
                    <a:cubicBezTo>
                      <a:pt x="12855" y="48621"/>
                      <a:pt x="12825" y="48613"/>
                      <a:pt x="12796" y="48613"/>
                    </a:cubicBezTo>
                    <a:close/>
                    <a:moveTo>
                      <a:pt x="15769" y="50171"/>
                    </a:moveTo>
                    <a:cubicBezTo>
                      <a:pt x="15707" y="50171"/>
                      <a:pt x="15648" y="50207"/>
                      <a:pt x="15622" y="50268"/>
                    </a:cubicBezTo>
                    <a:cubicBezTo>
                      <a:pt x="15586" y="50352"/>
                      <a:pt x="15622" y="50447"/>
                      <a:pt x="15705" y="50483"/>
                    </a:cubicBezTo>
                    <a:cubicBezTo>
                      <a:pt x="16217" y="50709"/>
                      <a:pt x="16753" y="50923"/>
                      <a:pt x="17277" y="51126"/>
                    </a:cubicBezTo>
                    <a:lnTo>
                      <a:pt x="17336" y="51126"/>
                    </a:lnTo>
                    <a:cubicBezTo>
                      <a:pt x="17396" y="51126"/>
                      <a:pt x="17467" y="51090"/>
                      <a:pt x="17491" y="51018"/>
                    </a:cubicBezTo>
                    <a:cubicBezTo>
                      <a:pt x="17527" y="50935"/>
                      <a:pt x="17479" y="50840"/>
                      <a:pt x="17396" y="50804"/>
                    </a:cubicBezTo>
                    <a:cubicBezTo>
                      <a:pt x="16872" y="50614"/>
                      <a:pt x="16348" y="50411"/>
                      <a:pt x="15836" y="50185"/>
                    </a:cubicBezTo>
                    <a:cubicBezTo>
                      <a:pt x="15814" y="50176"/>
                      <a:pt x="15792" y="50171"/>
                      <a:pt x="15769" y="50171"/>
                    </a:cubicBezTo>
                    <a:close/>
                    <a:moveTo>
                      <a:pt x="36979" y="50159"/>
                    </a:moveTo>
                    <a:cubicBezTo>
                      <a:pt x="36955" y="50159"/>
                      <a:pt x="36932" y="50164"/>
                      <a:pt x="36910" y="50173"/>
                    </a:cubicBezTo>
                    <a:cubicBezTo>
                      <a:pt x="36410" y="50399"/>
                      <a:pt x="35886" y="50602"/>
                      <a:pt x="35374" y="50792"/>
                    </a:cubicBezTo>
                    <a:cubicBezTo>
                      <a:pt x="35291" y="50828"/>
                      <a:pt x="35243" y="50923"/>
                      <a:pt x="35267" y="51006"/>
                    </a:cubicBezTo>
                    <a:cubicBezTo>
                      <a:pt x="35303" y="51078"/>
                      <a:pt x="35362" y="51126"/>
                      <a:pt x="35434" y="51126"/>
                    </a:cubicBezTo>
                    <a:cubicBezTo>
                      <a:pt x="35446" y="51126"/>
                      <a:pt x="35469" y="51114"/>
                      <a:pt x="35481" y="51114"/>
                    </a:cubicBezTo>
                    <a:cubicBezTo>
                      <a:pt x="36017" y="50911"/>
                      <a:pt x="36541" y="50697"/>
                      <a:pt x="37053" y="50471"/>
                    </a:cubicBezTo>
                    <a:cubicBezTo>
                      <a:pt x="37136" y="50435"/>
                      <a:pt x="37172" y="50340"/>
                      <a:pt x="37136" y="50256"/>
                    </a:cubicBezTo>
                    <a:cubicBezTo>
                      <a:pt x="37110" y="50195"/>
                      <a:pt x="37044" y="50159"/>
                      <a:pt x="36979" y="50159"/>
                    </a:cubicBezTo>
                    <a:close/>
                    <a:moveTo>
                      <a:pt x="18930" y="51322"/>
                    </a:moveTo>
                    <a:cubicBezTo>
                      <a:pt x="18853" y="51322"/>
                      <a:pt x="18785" y="51368"/>
                      <a:pt x="18765" y="51447"/>
                    </a:cubicBezTo>
                    <a:cubicBezTo>
                      <a:pt x="18741" y="51530"/>
                      <a:pt x="18789" y="51626"/>
                      <a:pt x="18884" y="51649"/>
                    </a:cubicBezTo>
                    <a:cubicBezTo>
                      <a:pt x="19420" y="51816"/>
                      <a:pt x="19967" y="51959"/>
                      <a:pt x="20515" y="52078"/>
                    </a:cubicBezTo>
                    <a:lnTo>
                      <a:pt x="20551" y="52078"/>
                    </a:lnTo>
                    <a:cubicBezTo>
                      <a:pt x="20634" y="52078"/>
                      <a:pt x="20694" y="52030"/>
                      <a:pt x="20717" y="51947"/>
                    </a:cubicBezTo>
                    <a:cubicBezTo>
                      <a:pt x="20741" y="51864"/>
                      <a:pt x="20682" y="51768"/>
                      <a:pt x="20587" y="51757"/>
                    </a:cubicBezTo>
                    <a:cubicBezTo>
                      <a:pt x="20051" y="51626"/>
                      <a:pt x="19503" y="51495"/>
                      <a:pt x="18979" y="51328"/>
                    </a:cubicBezTo>
                    <a:cubicBezTo>
                      <a:pt x="18963" y="51324"/>
                      <a:pt x="18946" y="51322"/>
                      <a:pt x="18930" y="51322"/>
                    </a:cubicBezTo>
                    <a:close/>
                    <a:moveTo>
                      <a:pt x="33842" y="51317"/>
                    </a:moveTo>
                    <a:cubicBezTo>
                      <a:pt x="33825" y="51317"/>
                      <a:pt x="33807" y="51321"/>
                      <a:pt x="33791" y="51328"/>
                    </a:cubicBezTo>
                    <a:cubicBezTo>
                      <a:pt x="33255" y="51483"/>
                      <a:pt x="32719" y="51626"/>
                      <a:pt x="32171" y="51745"/>
                    </a:cubicBezTo>
                    <a:cubicBezTo>
                      <a:pt x="32088" y="51768"/>
                      <a:pt x="32028" y="51852"/>
                      <a:pt x="32052" y="51947"/>
                    </a:cubicBezTo>
                    <a:cubicBezTo>
                      <a:pt x="32064" y="52019"/>
                      <a:pt x="32136" y="52078"/>
                      <a:pt x="32207" y="52078"/>
                    </a:cubicBezTo>
                    <a:cubicBezTo>
                      <a:pt x="32219" y="52078"/>
                      <a:pt x="32231" y="52078"/>
                      <a:pt x="32243" y="52066"/>
                    </a:cubicBezTo>
                    <a:cubicBezTo>
                      <a:pt x="32790" y="51947"/>
                      <a:pt x="33350" y="51804"/>
                      <a:pt x="33886" y="51638"/>
                    </a:cubicBezTo>
                    <a:cubicBezTo>
                      <a:pt x="33969" y="51614"/>
                      <a:pt x="34017" y="51518"/>
                      <a:pt x="33993" y="51435"/>
                    </a:cubicBezTo>
                    <a:cubicBezTo>
                      <a:pt x="33974" y="51369"/>
                      <a:pt x="33910" y="51317"/>
                      <a:pt x="33842" y="51317"/>
                    </a:cubicBezTo>
                    <a:close/>
                    <a:moveTo>
                      <a:pt x="22206" y="52065"/>
                    </a:moveTo>
                    <a:cubicBezTo>
                      <a:pt x="22121" y="52065"/>
                      <a:pt x="22050" y="52122"/>
                      <a:pt x="22039" y="52209"/>
                    </a:cubicBezTo>
                    <a:cubicBezTo>
                      <a:pt x="22027" y="52292"/>
                      <a:pt x="22087" y="52388"/>
                      <a:pt x="22170" y="52400"/>
                    </a:cubicBezTo>
                    <a:cubicBezTo>
                      <a:pt x="22730" y="52483"/>
                      <a:pt x="23289" y="52554"/>
                      <a:pt x="23849" y="52614"/>
                    </a:cubicBezTo>
                    <a:lnTo>
                      <a:pt x="23873" y="52614"/>
                    </a:lnTo>
                    <a:cubicBezTo>
                      <a:pt x="23956" y="52614"/>
                      <a:pt x="24027" y="52542"/>
                      <a:pt x="24027" y="52459"/>
                    </a:cubicBezTo>
                    <a:cubicBezTo>
                      <a:pt x="24039" y="52364"/>
                      <a:pt x="23980" y="52292"/>
                      <a:pt x="23885" y="52280"/>
                    </a:cubicBezTo>
                    <a:cubicBezTo>
                      <a:pt x="23325" y="52221"/>
                      <a:pt x="22777" y="52161"/>
                      <a:pt x="22230" y="52066"/>
                    </a:cubicBezTo>
                    <a:cubicBezTo>
                      <a:pt x="22221" y="52065"/>
                      <a:pt x="22213" y="52065"/>
                      <a:pt x="22206" y="52065"/>
                    </a:cubicBezTo>
                    <a:close/>
                    <a:moveTo>
                      <a:pt x="30574" y="52062"/>
                    </a:moveTo>
                    <a:cubicBezTo>
                      <a:pt x="30562" y="52062"/>
                      <a:pt x="30551" y="52063"/>
                      <a:pt x="30540" y="52066"/>
                    </a:cubicBezTo>
                    <a:cubicBezTo>
                      <a:pt x="29992" y="52149"/>
                      <a:pt x="29433" y="52221"/>
                      <a:pt x="28885" y="52280"/>
                    </a:cubicBezTo>
                    <a:cubicBezTo>
                      <a:pt x="28790" y="52280"/>
                      <a:pt x="28718" y="52364"/>
                      <a:pt x="28730" y="52459"/>
                    </a:cubicBezTo>
                    <a:cubicBezTo>
                      <a:pt x="28742" y="52542"/>
                      <a:pt x="28814" y="52614"/>
                      <a:pt x="28897" y="52614"/>
                    </a:cubicBezTo>
                    <a:lnTo>
                      <a:pt x="28909" y="52614"/>
                    </a:lnTo>
                    <a:cubicBezTo>
                      <a:pt x="29469" y="52554"/>
                      <a:pt x="30040" y="52483"/>
                      <a:pt x="30588" y="52388"/>
                    </a:cubicBezTo>
                    <a:cubicBezTo>
                      <a:pt x="30683" y="52376"/>
                      <a:pt x="30743" y="52292"/>
                      <a:pt x="30731" y="52197"/>
                    </a:cubicBezTo>
                    <a:cubicBezTo>
                      <a:pt x="30720" y="52125"/>
                      <a:pt x="30647" y="52062"/>
                      <a:pt x="30574" y="52062"/>
                    </a:cubicBezTo>
                    <a:close/>
                    <a:moveTo>
                      <a:pt x="25531" y="52386"/>
                    </a:moveTo>
                    <a:cubicBezTo>
                      <a:pt x="25444" y="52386"/>
                      <a:pt x="25373" y="52454"/>
                      <a:pt x="25373" y="52542"/>
                    </a:cubicBezTo>
                    <a:cubicBezTo>
                      <a:pt x="25373" y="52638"/>
                      <a:pt x="25444" y="52709"/>
                      <a:pt x="25540" y="52721"/>
                    </a:cubicBezTo>
                    <a:cubicBezTo>
                      <a:pt x="25813" y="52721"/>
                      <a:pt x="26087" y="52733"/>
                      <a:pt x="26361" y="52733"/>
                    </a:cubicBezTo>
                    <a:cubicBezTo>
                      <a:pt x="26647" y="52733"/>
                      <a:pt x="26944" y="52721"/>
                      <a:pt x="27230" y="52721"/>
                    </a:cubicBezTo>
                    <a:cubicBezTo>
                      <a:pt x="27314" y="52709"/>
                      <a:pt x="27397" y="52638"/>
                      <a:pt x="27385" y="52542"/>
                    </a:cubicBezTo>
                    <a:cubicBezTo>
                      <a:pt x="27385" y="52447"/>
                      <a:pt x="27314" y="52388"/>
                      <a:pt x="27218" y="52388"/>
                    </a:cubicBezTo>
                    <a:cubicBezTo>
                      <a:pt x="26938" y="52394"/>
                      <a:pt x="26659" y="52397"/>
                      <a:pt x="26380" y="52397"/>
                    </a:cubicBezTo>
                    <a:cubicBezTo>
                      <a:pt x="26102" y="52397"/>
                      <a:pt x="25825" y="52394"/>
                      <a:pt x="25551" y="52388"/>
                    </a:cubicBezTo>
                    <a:cubicBezTo>
                      <a:pt x="25544" y="52387"/>
                      <a:pt x="25538" y="52386"/>
                      <a:pt x="25531" y="5238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" name="Google Shape;311;g155c0fb28c2_0_173"/>
              <p:cNvSpPr/>
              <p:nvPr/>
            </p:nvSpPr>
            <p:spPr>
              <a:xfrm>
                <a:off x="4508555" y="1848578"/>
                <a:ext cx="126931" cy="124204"/>
              </a:xfrm>
              <a:custGeom>
                <a:avLst/>
                <a:gdLst/>
                <a:ahLst/>
                <a:cxnLst/>
                <a:rect l="l" t="t" r="r" b="b"/>
                <a:pathLst>
                  <a:path w="3346" h="3346" extrusionOk="0">
                    <a:moveTo>
                      <a:pt x="1667" y="0"/>
                    </a:moveTo>
                    <a:cubicBezTo>
                      <a:pt x="750" y="0"/>
                      <a:pt x="0" y="750"/>
                      <a:pt x="0" y="1667"/>
                    </a:cubicBezTo>
                    <a:cubicBezTo>
                      <a:pt x="0" y="2596"/>
                      <a:pt x="750" y="3346"/>
                      <a:pt x="1667" y="3346"/>
                    </a:cubicBezTo>
                    <a:cubicBezTo>
                      <a:pt x="2596" y="3346"/>
                      <a:pt x="3346" y="2596"/>
                      <a:pt x="3346" y="1667"/>
                    </a:cubicBezTo>
                    <a:cubicBezTo>
                      <a:pt x="3346" y="750"/>
                      <a:pt x="2596" y="0"/>
                      <a:pt x="166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" name="Google Shape;312;g155c0fb28c2_0_173"/>
              <p:cNvSpPr/>
              <p:nvPr/>
            </p:nvSpPr>
            <p:spPr>
              <a:xfrm>
                <a:off x="4508555" y="3793678"/>
                <a:ext cx="126931" cy="124241"/>
              </a:xfrm>
              <a:custGeom>
                <a:avLst/>
                <a:gdLst/>
                <a:ahLst/>
                <a:cxnLst/>
                <a:rect l="l" t="t" r="r" b="b"/>
                <a:pathLst>
                  <a:path w="3346" h="3347" extrusionOk="0">
                    <a:moveTo>
                      <a:pt x="1667" y="0"/>
                    </a:moveTo>
                    <a:cubicBezTo>
                      <a:pt x="750" y="0"/>
                      <a:pt x="0" y="751"/>
                      <a:pt x="0" y="1679"/>
                    </a:cubicBezTo>
                    <a:cubicBezTo>
                      <a:pt x="0" y="2596"/>
                      <a:pt x="750" y="3346"/>
                      <a:pt x="1667" y="3346"/>
                    </a:cubicBezTo>
                    <a:cubicBezTo>
                      <a:pt x="2596" y="3346"/>
                      <a:pt x="3346" y="2596"/>
                      <a:pt x="3346" y="1679"/>
                    </a:cubicBezTo>
                    <a:cubicBezTo>
                      <a:pt x="3346" y="751"/>
                      <a:pt x="2596" y="0"/>
                      <a:pt x="166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" name="Google Shape;313;g155c0fb28c2_0_173"/>
              <p:cNvSpPr/>
              <p:nvPr/>
            </p:nvSpPr>
            <p:spPr>
              <a:xfrm>
                <a:off x="3638618" y="3307505"/>
                <a:ext cx="145026" cy="124241"/>
              </a:xfrm>
              <a:custGeom>
                <a:avLst/>
                <a:gdLst/>
                <a:ahLst/>
                <a:cxnLst/>
                <a:rect l="l" t="t" r="r" b="b"/>
                <a:pathLst>
                  <a:path w="3823" h="3347" extrusionOk="0">
                    <a:moveTo>
                      <a:pt x="1909" y="1"/>
                    </a:moveTo>
                    <a:cubicBezTo>
                      <a:pt x="1624" y="1"/>
                      <a:pt x="1336" y="73"/>
                      <a:pt x="1072" y="227"/>
                    </a:cubicBezTo>
                    <a:cubicBezTo>
                      <a:pt x="275" y="679"/>
                      <a:pt x="1" y="1703"/>
                      <a:pt x="465" y="2513"/>
                    </a:cubicBezTo>
                    <a:cubicBezTo>
                      <a:pt x="776" y="3047"/>
                      <a:pt x="1338" y="3346"/>
                      <a:pt x="1915" y="3346"/>
                    </a:cubicBezTo>
                    <a:cubicBezTo>
                      <a:pt x="2199" y="3346"/>
                      <a:pt x="2488" y="3273"/>
                      <a:pt x="2751" y="3120"/>
                    </a:cubicBezTo>
                    <a:cubicBezTo>
                      <a:pt x="3549" y="2656"/>
                      <a:pt x="3823" y="1632"/>
                      <a:pt x="3358" y="834"/>
                    </a:cubicBezTo>
                    <a:cubicBezTo>
                      <a:pt x="3047" y="300"/>
                      <a:pt x="2485" y="1"/>
                      <a:pt x="190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" name="Google Shape;314;g155c0fb28c2_0_173"/>
              <p:cNvSpPr/>
              <p:nvPr/>
            </p:nvSpPr>
            <p:spPr>
              <a:xfrm>
                <a:off x="5360396" y="2334714"/>
                <a:ext cx="145026" cy="124241"/>
              </a:xfrm>
              <a:custGeom>
                <a:avLst/>
                <a:gdLst/>
                <a:ahLst/>
                <a:cxnLst/>
                <a:rect l="l" t="t" r="r" b="b"/>
                <a:pathLst>
                  <a:path w="3823" h="3347" extrusionOk="0">
                    <a:moveTo>
                      <a:pt x="1908" y="1"/>
                    </a:moveTo>
                    <a:cubicBezTo>
                      <a:pt x="1624" y="1"/>
                      <a:pt x="1335" y="74"/>
                      <a:pt x="1072" y="227"/>
                    </a:cubicBezTo>
                    <a:cubicBezTo>
                      <a:pt x="274" y="692"/>
                      <a:pt x="0" y="1715"/>
                      <a:pt x="465" y="2513"/>
                    </a:cubicBezTo>
                    <a:cubicBezTo>
                      <a:pt x="776" y="3047"/>
                      <a:pt x="1332" y="3347"/>
                      <a:pt x="1909" y="3347"/>
                    </a:cubicBezTo>
                    <a:cubicBezTo>
                      <a:pt x="2194" y="3347"/>
                      <a:pt x="2483" y="3274"/>
                      <a:pt x="2751" y="3120"/>
                    </a:cubicBezTo>
                    <a:cubicBezTo>
                      <a:pt x="3548" y="2656"/>
                      <a:pt x="3822" y="1632"/>
                      <a:pt x="3358" y="834"/>
                    </a:cubicBezTo>
                    <a:cubicBezTo>
                      <a:pt x="3047" y="300"/>
                      <a:pt x="2485" y="1"/>
                      <a:pt x="190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" name="Google Shape;315;g155c0fb28c2_0_173"/>
              <p:cNvSpPr/>
              <p:nvPr/>
            </p:nvSpPr>
            <p:spPr>
              <a:xfrm>
                <a:off x="5360396" y="3307505"/>
                <a:ext cx="145026" cy="124241"/>
              </a:xfrm>
              <a:custGeom>
                <a:avLst/>
                <a:gdLst/>
                <a:ahLst/>
                <a:cxnLst/>
                <a:rect l="l" t="t" r="r" b="b"/>
                <a:pathLst>
                  <a:path w="3823" h="3347" extrusionOk="0">
                    <a:moveTo>
                      <a:pt x="1909" y="1"/>
                    </a:moveTo>
                    <a:cubicBezTo>
                      <a:pt x="1332" y="1"/>
                      <a:pt x="776" y="300"/>
                      <a:pt x="465" y="834"/>
                    </a:cubicBezTo>
                    <a:cubicBezTo>
                      <a:pt x="0" y="1632"/>
                      <a:pt x="274" y="2656"/>
                      <a:pt x="1072" y="3120"/>
                    </a:cubicBezTo>
                    <a:cubicBezTo>
                      <a:pt x="1335" y="3273"/>
                      <a:pt x="1624" y="3346"/>
                      <a:pt x="1908" y="3346"/>
                    </a:cubicBezTo>
                    <a:cubicBezTo>
                      <a:pt x="2485" y="3346"/>
                      <a:pt x="3047" y="3047"/>
                      <a:pt x="3358" y="2513"/>
                    </a:cubicBezTo>
                    <a:cubicBezTo>
                      <a:pt x="3822" y="1703"/>
                      <a:pt x="3548" y="679"/>
                      <a:pt x="2751" y="227"/>
                    </a:cubicBezTo>
                    <a:cubicBezTo>
                      <a:pt x="2483" y="73"/>
                      <a:pt x="2194" y="1"/>
                      <a:pt x="190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" name="Google Shape;316;g155c0fb28c2_0_173"/>
              <p:cNvSpPr/>
              <p:nvPr/>
            </p:nvSpPr>
            <p:spPr>
              <a:xfrm>
                <a:off x="3647646" y="2334714"/>
                <a:ext cx="126968" cy="124241"/>
              </a:xfrm>
              <a:custGeom>
                <a:avLst/>
                <a:gdLst/>
                <a:ahLst/>
                <a:cxnLst/>
                <a:rect l="l" t="t" r="r" b="b"/>
                <a:pathLst>
                  <a:path w="3347" h="3347" extrusionOk="0">
                    <a:moveTo>
                      <a:pt x="1668" y="1"/>
                    </a:moveTo>
                    <a:cubicBezTo>
                      <a:pt x="751" y="1"/>
                      <a:pt x="1" y="751"/>
                      <a:pt x="1" y="1680"/>
                    </a:cubicBezTo>
                    <a:cubicBezTo>
                      <a:pt x="1" y="2597"/>
                      <a:pt x="751" y="3347"/>
                      <a:pt x="1668" y="3347"/>
                    </a:cubicBezTo>
                    <a:cubicBezTo>
                      <a:pt x="2596" y="3347"/>
                      <a:pt x="3347" y="2597"/>
                      <a:pt x="3347" y="1680"/>
                    </a:cubicBezTo>
                    <a:cubicBezTo>
                      <a:pt x="3347" y="751"/>
                      <a:pt x="2596" y="1"/>
                      <a:pt x="166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17" name="Google Shape;317;g155c0fb28c2_0_173"/>
          <p:cNvSpPr/>
          <p:nvPr/>
        </p:nvSpPr>
        <p:spPr>
          <a:xfrm>
            <a:off x="2301769" y="2124410"/>
            <a:ext cx="1572000" cy="9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1800" b="1"/>
              <a:t>a</a:t>
            </a:r>
            <a:endParaRPr sz="18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1000"/>
              <a:t>xxx</a:t>
            </a:r>
            <a:endParaRPr sz="1000"/>
          </a:p>
        </p:txBody>
      </p:sp>
      <p:sp>
        <p:nvSpPr>
          <p:cNvPr id="318" name="Google Shape;318;g155c0fb28c2_0_173"/>
          <p:cNvSpPr/>
          <p:nvPr/>
        </p:nvSpPr>
        <p:spPr>
          <a:xfrm>
            <a:off x="3649301" y="2809579"/>
            <a:ext cx="1572000" cy="9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1800" b="1"/>
              <a:t>b</a:t>
            </a:r>
            <a:endParaRPr sz="18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1000"/>
              <a:t>xxx</a:t>
            </a:r>
            <a:endParaRPr sz="1000"/>
          </a:p>
        </p:txBody>
      </p:sp>
      <p:sp>
        <p:nvSpPr>
          <p:cNvPr id="319" name="Google Shape;319;g155c0fb28c2_0_173"/>
          <p:cNvSpPr/>
          <p:nvPr/>
        </p:nvSpPr>
        <p:spPr>
          <a:xfrm>
            <a:off x="936912" y="2809579"/>
            <a:ext cx="1572000" cy="9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1800" b="1"/>
              <a:t>f</a:t>
            </a:r>
            <a:endParaRPr sz="18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1000"/>
              <a:t>xxx</a:t>
            </a:r>
            <a:endParaRPr sz="1000"/>
          </a:p>
        </p:txBody>
      </p:sp>
      <p:sp>
        <p:nvSpPr>
          <p:cNvPr id="320" name="Google Shape;320;g155c0fb28c2_0_173"/>
          <p:cNvSpPr/>
          <p:nvPr/>
        </p:nvSpPr>
        <p:spPr>
          <a:xfrm>
            <a:off x="3649301" y="4323638"/>
            <a:ext cx="1572000" cy="9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1800" b="1"/>
              <a:t>c</a:t>
            </a:r>
            <a:endParaRPr sz="18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1000"/>
              <a:t>xxx</a:t>
            </a:r>
            <a:endParaRPr sz="1000"/>
          </a:p>
        </p:txBody>
      </p:sp>
      <p:sp>
        <p:nvSpPr>
          <p:cNvPr id="321" name="Google Shape;321;g155c0fb28c2_0_173"/>
          <p:cNvSpPr/>
          <p:nvPr/>
        </p:nvSpPr>
        <p:spPr>
          <a:xfrm>
            <a:off x="860265" y="4249302"/>
            <a:ext cx="1572000" cy="9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1800" b="1"/>
              <a:t>e</a:t>
            </a:r>
            <a:endParaRPr sz="18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1000"/>
              <a:t>xxx</a:t>
            </a:r>
            <a:endParaRPr sz="1000"/>
          </a:p>
        </p:txBody>
      </p:sp>
      <p:sp>
        <p:nvSpPr>
          <p:cNvPr id="322" name="Google Shape;322;g155c0fb28c2_0_173"/>
          <p:cNvSpPr/>
          <p:nvPr/>
        </p:nvSpPr>
        <p:spPr>
          <a:xfrm>
            <a:off x="2290969" y="5098264"/>
            <a:ext cx="1572000" cy="9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1800" b="1"/>
              <a:t>d</a:t>
            </a:r>
            <a:endParaRPr sz="18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1000"/>
              <a:t>xxx</a:t>
            </a:r>
            <a:endParaRPr sz="1000"/>
          </a:p>
        </p:txBody>
      </p:sp>
      <p:graphicFrame>
        <p:nvGraphicFramePr>
          <p:cNvPr id="323" name="Google Shape;323;g155c0fb28c2_0_173"/>
          <p:cNvGraphicFramePr/>
          <p:nvPr/>
        </p:nvGraphicFramePr>
        <p:xfrm>
          <a:off x="6173818" y="1860060"/>
          <a:ext cx="5854150" cy="4328743"/>
        </p:xfrm>
        <a:graphic>
          <a:graphicData uri="http://schemas.openxmlformats.org/drawingml/2006/table">
            <a:tbl>
              <a:tblPr firstRow="1" bandRow="1">
                <a:noFill/>
                <a:tableStyleId>{9D9CA4B5-A48B-4228-9726-0022A81F6934}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5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5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2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JP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顧客接点</a:t>
                      </a:r>
                      <a:endParaRPr sz="1300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JP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顧客にとっての価値</a:t>
                      </a:r>
                      <a:endParaRPr sz="1300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225">
                <a:tc rowSpan="4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JP" b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01</a:t>
                      </a:r>
                      <a:endParaRPr b="1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A8C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225">
                <a:tc vMerge="1">
                  <a:txBody>
                    <a:bodyPr/>
                    <a:lstStyle/>
                    <a:p>
                      <a:endParaRPr lang="en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525">
                <a:tc vMerge="1">
                  <a:txBody>
                    <a:bodyPr/>
                    <a:lstStyle/>
                    <a:p>
                      <a:endParaRPr lang="en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2225">
                <a:tc vMerge="1">
                  <a:txBody>
                    <a:bodyPr/>
                    <a:lstStyle/>
                    <a:p>
                      <a:endParaRPr lang="en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225">
                <a:tc rowSpan="4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JP" b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02</a:t>
                      </a:r>
                      <a:endParaRPr b="1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A8C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6075">
                <a:tc vMerge="1">
                  <a:txBody>
                    <a:bodyPr/>
                    <a:lstStyle/>
                    <a:p>
                      <a:endParaRPr lang="en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2225">
                <a:tc vMerge="1">
                  <a:txBody>
                    <a:bodyPr/>
                    <a:lstStyle/>
                    <a:p>
                      <a:endParaRPr lang="en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2225">
                <a:tc vMerge="1">
                  <a:txBody>
                    <a:bodyPr/>
                    <a:lstStyle/>
                    <a:p>
                      <a:endParaRPr lang="en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57ccdc820c_0_174"/>
          <p:cNvSpPr/>
          <p:nvPr/>
        </p:nvSpPr>
        <p:spPr>
          <a:xfrm>
            <a:off x="5923463" y="4031113"/>
            <a:ext cx="1868100" cy="1015200"/>
          </a:xfrm>
          <a:prstGeom prst="rightArrow">
            <a:avLst>
              <a:gd name="adj1" fmla="val 50000"/>
              <a:gd name="adj2" fmla="val 50000"/>
            </a:avLst>
          </a:prstGeom>
          <a:gradFill>
            <a:gsLst>
              <a:gs pos="0">
                <a:schemeClr val="lt1"/>
              </a:gs>
              <a:gs pos="32000">
                <a:srgbClr val="F2F2F2"/>
              </a:gs>
              <a:gs pos="100000">
                <a:srgbClr val="F6B26B"/>
              </a:gs>
            </a:gsLst>
            <a:lin ang="0" scaled="0"/>
          </a:gra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23" name="Google Shape;123;g157ccdc820c_0_174"/>
          <p:cNvSpPr txBox="1">
            <a:spLocks noGrp="1"/>
          </p:cNvSpPr>
          <p:nvPr>
            <p:ph type="sldNum" idx="12"/>
          </p:nvPr>
        </p:nvSpPr>
        <p:spPr>
          <a:xfrm>
            <a:off x="11445874" y="6365912"/>
            <a:ext cx="568200" cy="24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en-JP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4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25" name="Google Shape;125;g157ccdc820c_0_174"/>
          <p:cNvSpPr/>
          <p:nvPr/>
        </p:nvSpPr>
        <p:spPr>
          <a:xfrm>
            <a:off x="177910" y="1289525"/>
            <a:ext cx="10790100" cy="33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JP" sz="1400" b="0" i="0" u="none" strike="noStrike" kern="0" cap="none" spc="0" normalizeH="0" baseline="0" noProof="0">
                <a:ln>
                  <a:noFill/>
                </a:ln>
                <a:solidFill>
                  <a:srgbClr val="0C0C0C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業界の提供価値の変容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C0C0C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6" name="Google Shape;126;g157ccdc820c_0_174"/>
          <p:cNvCxnSpPr/>
          <p:nvPr/>
        </p:nvCxnSpPr>
        <p:spPr>
          <a:xfrm flipH="1">
            <a:off x="177557" y="1638900"/>
            <a:ext cx="11739900" cy="9600"/>
          </a:xfrm>
          <a:prstGeom prst="straightConnector1">
            <a:avLst/>
          </a:prstGeom>
          <a:noFill/>
          <a:ln w="9525" cap="flat" cmpd="sng">
            <a:solidFill>
              <a:srgbClr val="0C0C0C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7" name="Google Shape;127;g157ccdc820c_0_174"/>
          <p:cNvSpPr/>
          <p:nvPr/>
        </p:nvSpPr>
        <p:spPr>
          <a:xfrm>
            <a:off x="177799" y="714446"/>
            <a:ext cx="11836500" cy="3321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JP" sz="1400" b="1" i="0" u="none" strike="noStrike" kern="0" cap="none" spc="0" normalizeH="0" baseline="0" noProof="0">
                <a:ln>
                  <a:noFill/>
                </a:ln>
                <a:solidFill>
                  <a:srgbClr val="0C0C0C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（業界名、メッセージラインなど）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28" name="Google Shape;128;g157ccdc820c_0_174"/>
          <p:cNvSpPr/>
          <p:nvPr/>
        </p:nvSpPr>
        <p:spPr>
          <a:xfrm>
            <a:off x="177552" y="2352549"/>
            <a:ext cx="3534000" cy="33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JP" sz="1400" b="0" i="0" u="none" strike="noStrike" kern="0" cap="none" spc="0" normalizeH="0" baseline="0" noProof="0">
                <a:ln>
                  <a:noFill/>
                </a:ln>
                <a:solidFill>
                  <a:srgbClr val="0C0C0C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従来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C0C0C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9" name="Google Shape;129;g157ccdc820c_0_174"/>
          <p:cNvCxnSpPr/>
          <p:nvPr/>
        </p:nvCxnSpPr>
        <p:spPr>
          <a:xfrm flipH="1">
            <a:off x="177623" y="2701900"/>
            <a:ext cx="3844800" cy="9600"/>
          </a:xfrm>
          <a:prstGeom prst="straightConnector1">
            <a:avLst/>
          </a:prstGeom>
          <a:noFill/>
          <a:ln w="9525" cap="flat" cmpd="sng">
            <a:solidFill>
              <a:srgbClr val="0C0C0C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30" name="Google Shape;130;g157ccdc820c_0_174"/>
          <p:cNvSpPr/>
          <p:nvPr/>
        </p:nvSpPr>
        <p:spPr>
          <a:xfrm>
            <a:off x="8072581" y="2325675"/>
            <a:ext cx="3534000" cy="33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JP" sz="1400" b="0" i="0" u="none" strike="noStrike" kern="0" cap="none" spc="0" normalizeH="0" baseline="0" noProof="0">
                <a:ln>
                  <a:noFill/>
                </a:ln>
                <a:solidFill>
                  <a:srgbClr val="0C0C0C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あるべき姿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C0C0C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g157ccdc820c_0_174"/>
          <p:cNvCxnSpPr/>
          <p:nvPr/>
        </p:nvCxnSpPr>
        <p:spPr>
          <a:xfrm flipH="1">
            <a:off x="8072652" y="2675027"/>
            <a:ext cx="3844800" cy="9600"/>
          </a:xfrm>
          <a:prstGeom prst="straightConnector1">
            <a:avLst/>
          </a:prstGeom>
          <a:noFill/>
          <a:ln w="9525" cap="flat" cmpd="sng">
            <a:solidFill>
              <a:srgbClr val="0C0C0C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32" name="Google Shape;132;g157ccdc820c_0_174"/>
          <p:cNvSpPr/>
          <p:nvPr/>
        </p:nvSpPr>
        <p:spPr>
          <a:xfrm>
            <a:off x="177550" y="1764100"/>
            <a:ext cx="11739900" cy="479700"/>
          </a:xfrm>
          <a:prstGeom prst="rect">
            <a:avLst/>
          </a:prstGeom>
          <a:solidFill>
            <a:srgbClr val="EDEDED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C0C0C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g157ccdc820c_0_174"/>
          <p:cNvSpPr/>
          <p:nvPr/>
        </p:nvSpPr>
        <p:spPr>
          <a:xfrm>
            <a:off x="273576" y="1834475"/>
            <a:ext cx="2069100" cy="3321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JP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顧客の実現したいこと</a:t>
            </a:r>
            <a:endParaRPr kumimoji="0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34" name="Google Shape;134;g157ccdc820c_0_174"/>
          <p:cNvSpPr/>
          <p:nvPr/>
        </p:nvSpPr>
        <p:spPr>
          <a:xfrm>
            <a:off x="2431200" y="1834475"/>
            <a:ext cx="9381600" cy="332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1" i="0" u="none" strike="noStrike" kern="0" cap="none" spc="0" normalizeH="0" baseline="0" noProof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35" name="Google Shape;135;g157ccdc820c_0_174"/>
          <p:cNvSpPr/>
          <p:nvPr/>
        </p:nvSpPr>
        <p:spPr>
          <a:xfrm>
            <a:off x="159375" y="2790988"/>
            <a:ext cx="3844800" cy="1015200"/>
          </a:xfrm>
          <a:prstGeom prst="rect">
            <a:avLst/>
          </a:prstGeom>
          <a:solidFill>
            <a:srgbClr val="EDEDED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C0C0C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g157ccdc820c_0_174"/>
          <p:cNvSpPr/>
          <p:nvPr/>
        </p:nvSpPr>
        <p:spPr>
          <a:xfrm>
            <a:off x="255399" y="2855638"/>
            <a:ext cx="3655500" cy="3321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JP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顧客が享受する価値</a:t>
            </a:r>
            <a:endParaRPr kumimoji="0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37" name="Google Shape;137;g157ccdc820c_0_174"/>
          <p:cNvSpPr/>
          <p:nvPr/>
        </p:nvSpPr>
        <p:spPr>
          <a:xfrm>
            <a:off x="255400" y="3265225"/>
            <a:ext cx="3655500" cy="479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000" b="1" i="0" u="none" strike="noStrike" kern="0" cap="none" spc="0" normalizeH="0" baseline="0" noProof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38" name="Google Shape;138;g157ccdc820c_0_174"/>
          <p:cNvSpPr/>
          <p:nvPr/>
        </p:nvSpPr>
        <p:spPr>
          <a:xfrm>
            <a:off x="159375" y="3965313"/>
            <a:ext cx="3844800" cy="2321100"/>
          </a:xfrm>
          <a:prstGeom prst="rect">
            <a:avLst/>
          </a:prstGeom>
          <a:solidFill>
            <a:srgbClr val="EDEDED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C0C0C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g157ccdc820c_0_174"/>
          <p:cNvSpPr/>
          <p:nvPr/>
        </p:nvSpPr>
        <p:spPr>
          <a:xfrm>
            <a:off x="255399" y="4029963"/>
            <a:ext cx="3655500" cy="3321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JP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価値提供の仕組み</a:t>
            </a:r>
            <a:endParaRPr kumimoji="0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40" name="Google Shape;140;g157ccdc820c_0_174"/>
          <p:cNvSpPr/>
          <p:nvPr/>
        </p:nvSpPr>
        <p:spPr>
          <a:xfrm>
            <a:off x="255400" y="4427025"/>
            <a:ext cx="3655500" cy="382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000" b="1" i="0" u="none" strike="noStrike" kern="0" cap="none" spc="0" normalizeH="0" baseline="0" noProof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41" name="Google Shape;141;g157ccdc820c_0_174"/>
          <p:cNvSpPr/>
          <p:nvPr/>
        </p:nvSpPr>
        <p:spPr>
          <a:xfrm>
            <a:off x="255400" y="4851213"/>
            <a:ext cx="1143000" cy="6318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JP" sz="1400" b="1" i="0" u="none" strike="noStrike" kern="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デジタル</a:t>
            </a:r>
            <a:endParaRPr kumimoji="0" sz="1400" b="1" i="0" u="none" strike="noStrike" kern="0" cap="none" spc="0" normalizeH="0" baseline="0" noProof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42" name="Google Shape;142;g157ccdc820c_0_174"/>
          <p:cNvSpPr/>
          <p:nvPr/>
        </p:nvSpPr>
        <p:spPr>
          <a:xfrm>
            <a:off x="255400" y="5557877"/>
            <a:ext cx="1143000" cy="6318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JP" sz="1400" b="1" i="0" u="none" strike="noStrike" kern="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リアル</a:t>
            </a:r>
            <a:endParaRPr kumimoji="0" sz="1400" b="1" i="0" u="none" strike="noStrike" kern="0" cap="none" spc="0" normalizeH="0" baseline="0" noProof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43" name="Google Shape;143;g157ccdc820c_0_174"/>
          <p:cNvSpPr/>
          <p:nvPr/>
        </p:nvSpPr>
        <p:spPr>
          <a:xfrm>
            <a:off x="1438575" y="4848613"/>
            <a:ext cx="2472300" cy="631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000" b="1" i="0" u="none" strike="noStrike" kern="0" cap="none" spc="0" normalizeH="0" baseline="0" noProof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44" name="Google Shape;144;g157ccdc820c_0_174"/>
          <p:cNvSpPr/>
          <p:nvPr/>
        </p:nvSpPr>
        <p:spPr>
          <a:xfrm>
            <a:off x="1438575" y="5571988"/>
            <a:ext cx="2472300" cy="603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000" b="1" i="0" u="none" strike="noStrike" kern="0" cap="none" spc="0" normalizeH="0" baseline="0" noProof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45" name="Google Shape;145;g157ccdc820c_0_174"/>
          <p:cNvSpPr/>
          <p:nvPr/>
        </p:nvSpPr>
        <p:spPr>
          <a:xfrm>
            <a:off x="8090825" y="2790988"/>
            <a:ext cx="3844800" cy="1015200"/>
          </a:xfrm>
          <a:prstGeom prst="rect">
            <a:avLst/>
          </a:prstGeom>
          <a:solidFill>
            <a:srgbClr val="EDEDED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C0C0C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g157ccdc820c_0_174"/>
          <p:cNvSpPr/>
          <p:nvPr/>
        </p:nvSpPr>
        <p:spPr>
          <a:xfrm>
            <a:off x="8186849" y="2855638"/>
            <a:ext cx="3655500" cy="3321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JP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顧客が享受する価値</a:t>
            </a:r>
            <a:endParaRPr kumimoji="0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47" name="Google Shape;147;g157ccdc820c_0_174"/>
          <p:cNvSpPr/>
          <p:nvPr/>
        </p:nvSpPr>
        <p:spPr>
          <a:xfrm>
            <a:off x="8186850" y="3267837"/>
            <a:ext cx="3655500" cy="479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000" b="1" i="0" u="none" strike="noStrike" kern="0" cap="none" spc="0" normalizeH="0" baseline="0" noProof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48" name="Google Shape;148;g157ccdc820c_0_174"/>
          <p:cNvSpPr/>
          <p:nvPr/>
        </p:nvSpPr>
        <p:spPr>
          <a:xfrm>
            <a:off x="8090825" y="3965313"/>
            <a:ext cx="3844800" cy="2321100"/>
          </a:xfrm>
          <a:prstGeom prst="rect">
            <a:avLst/>
          </a:prstGeom>
          <a:solidFill>
            <a:srgbClr val="EDEDED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C0C0C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g157ccdc820c_0_174"/>
          <p:cNvSpPr/>
          <p:nvPr/>
        </p:nvSpPr>
        <p:spPr>
          <a:xfrm>
            <a:off x="8186849" y="4029963"/>
            <a:ext cx="3655500" cy="3321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JP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価値提供の仕組み</a:t>
            </a:r>
            <a:endParaRPr kumimoji="0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50" name="Google Shape;150;g157ccdc820c_0_174"/>
          <p:cNvSpPr/>
          <p:nvPr/>
        </p:nvSpPr>
        <p:spPr>
          <a:xfrm>
            <a:off x="8186850" y="4429638"/>
            <a:ext cx="3655500" cy="382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000" b="1" i="0" u="none" strike="noStrike" kern="0" cap="none" spc="0" normalizeH="0" baseline="0" noProof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51" name="Google Shape;151;g157ccdc820c_0_174"/>
          <p:cNvSpPr/>
          <p:nvPr/>
        </p:nvSpPr>
        <p:spPr>
          <a:xfrm>
            <a:off x="8186850" y="4851213"/>
            <a:ext cx="1143000" cy="6318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JP" sz="1400" b="1" i="0" u="none" strike="noStrike" kern="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デジタル</a:t>
            </a:r>
            <a:endParaRPr kumimoji="0" sz="1400" b="1" i="0" u="none" strike="noStrike" kern="0" cap="none" spc="0" normalizeH="0" baseline="0" noProof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52" name="Google Shape;152;g157ccdc820c_0_174"/>
          <p:cNvSpPr/>
          <p:nvPr/>
        </p:nvSpPr>
        <p:spPr>
          <a:xfrm>
            <a:off x="8186850" y="5557877"/>
            <a:ext cx="1143000" cy="6318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JP" sz="1400" b="1" i="0" u="none" strike="noStrike" kern="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リアル</a:t>
            </a:r>
            <a:endParaRPr kumimoji="0" sz="1400" b="1" i="0" u="none" strike="noStrike" kern="0" cap="none" spc="0" normalizeH="0" baseline="0" noProof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53" name="Google Shape;153;g157ccdc820c_0_174"/>
          <p:cNvSpPr/>
          <p:nvPr/>
        </p:nvSpPr>
        <p:spPr>
          <a:xfrm>
            <a:off x="9370025" y="4879413"/>
            <a:ext cx="2472300" cy="603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000" b="1" i="0" u="none" strike="noStrike" kern="0" cap="none" spc="0" normalizeH="0" baseline="0" noProof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54" name="Google Shape;154;g157ccdc820c_0_174"/>
          <p:cNvSpPr/>
          <p:nvPr/>
        </p:nvSpPr>
        <p:spPr>
          <a:xfrm>
            <a:off x="9370025" y="5571988"/>
            <a:ext cx="2472300" cy="603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000" b="1" i="0" u="none" strike="noStrike" kern="0" cap="none" spc="0" normalizeH="0" baseline="0" noProof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55" name="Google Shape;155;g157ccdc820c_0_174"/>
          <p:cNvSpPr/>
          <p:nvPr/>
        </p:nvSpPr>
        <p:spPr>
          <a:xfrm>
            <a:off x="4243759" y="2791000"/>
            <a:ext cx="2576100" cy="1571100"/>
          </a:xfrm>
          <a:prstGeom prst="roundRect">
            <a:avLst>
              <a:gd name="adj" fmla="val 16667"/>
            </a:avLst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g157ccdc820c_0_174"/>
          <p:cNvSpPr/>
          <p:nvPr/>
        </p:nvSpPr>
        <p:spPr>
          <a:xfrm>
            <a:off x="4443697" y="2871625"/>
            <a:ext cx="2175300" cy="2841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JP" sz="10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顕在的</a:t>
            </a:r>
            <a:r>
              <a:rPr kumimoji="0" lang="ja-JP" altLang="en-US" sz="10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な</a:t>
            </a:r>
            <a:r>
              <a:rPr kumimoji="0" lang="en-JP" sz="10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課題</a:t>
            </a:r>
            <a:endParaRPr kumimoji="0" sz="10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57" name="Google Shape;157;g157ccdc820c_0_174"/>
          <p:cNvSpPr/>
          <p:nvPr/>
        </p:nvSpPr>
        <p:spPr>
          <a:xfrm>
            <a:off x="4243650" y="4715325"/>
            <a:ext cx="2576100" cy="1571100"/>
          </a:xfrm>
          <a:prstGeom prst="roundRect">
            <a:avLst>
              <a:gd name="adj" fmla="val 16667"/>
            </a:avLst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g157ccdc820c_0_174"/>
          <p:cNvSpPr/>
          <p:nvPr/>
        </p:nvSpPr>
        <p:spPr>
          <a:xfrm>
            <a:off x="4443489" y="4795950"/>
            <a:ext cx="2175300" cy="2841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JP" sz="10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潜在的</a:t>
            </a:r>
            <a:r>
              <a:rPr kumimoji="0" lang="ja-JP" altLang="en-US" sz="10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な</a:t>
            </a:r>
            <a:r>
              <a:rPr kumimoji="0" lang="en-JP" sz="10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課題</a:t>
            </a:r>
            <a:endParaRPr kumimoji="0" sz="10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59" name="Google Shape;159;g157ccdc820c_0_174"/>
          <p:cNvSpPr/>
          <p:nvPr/>
        </p:nvSpPr>
        <p:spPr>
          <a:xfrm>
            <a:off x="4443489" y="3239725"/>
            <a:ext cx="2175300" cy="1015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000" b="1" i="0" u="none" strike="noStrike" kern="0" cap="none" spc="0" normalizeH="0" baseline="0" noProof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60" name="Google Shape;160;g157ccdc820c_0_174"/>
          <p:cNvSpPr/>
          <p:nvPr/>
        </p:nvSpPr>
        <p:spPr>
          <a:xfrm>
            <a:off x="4443489" y="5155700"/>
            <a:ext cx="2175300" cy="1015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000" b="1" i="0" u="none" strike="noStrike" kern="0" cap="none" spc="0" normalizeH="0" baseline="0" noProof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1" name="Google Shape;375;g155c0fb28c2_0_289">
            <a:extLst>
              <a:ext uri="{FF2B5EF4-FFF2-40B4-BE49-F238E27FC236}">
                <a16:creationId xmlns:a16="http://schemas.microsoft.com/office/drawing/2014/main" id="{17C3057E-004A-4065-8833-D88AB627AEA0}"/>
              </a:ext>
            </a:extLst>
          </p:cNvPr>
          <p:cNvSpPr/>
          <p:nvPr/>
        </p:nvSpPr>
        <p:spPr>
          <a:xfrm>
            <a:off x="177900" y="0"/>
            <a:ext cx="12014100" cy="7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en-JP" sz="180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.　</a:t>
            </a:r>
            <a:r>
              <a:rPr lang="en-JP" sz="1800">
                <a:solidFill>
                  <a:srgbClr val="0C0C0C"/>
                </a:solidFill>
              </a:rPr>
              <a:t>提供価値フレームワーク</a:t>
            </a:r>
            <a:endParaRPr sz="180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157ccdc820c_0_22"/>
          <p:cNvSpPr txBox="1">
            <a:spLocks noGrp="1"/>
          </p:cNvSpPr>
          <p:nvPr>
            <p:ph type="sldNum" idx="12"/>
          </p:nvPr>
        </p:nvSpPr>
        <p:spPr>
          <a:xfrm>
            <a:off x="11445874" y="6365912"/>
            <a:ext cx="568200" cy="24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JP"/>
              <a:t>5</a:t>
            </a:fld>
            <a:endParaRPr/>
          </a:p>
        </p:txBody>
      </p:sp>
      <p:sp>
        <p:nvSpPr>
          <p:cNvPr id="241" name="Google Shape;241;g157ccdc820c_0_22"/>
          <p:cNvSpPr/>
          <p:nvPr/>
        </p:nvSpPr>
        <p:spPr>
          <a:xfrm>
            <a:off x="177799" y="714446"/>
            <a:ext cx="11836500" cy="3321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JP" b="1">
                <a:solidFill>
                  <a:srgbClr val="0C0C0C"/>
                </a:solidFill>
              </a:rPr>
              <a:t>（業界名、メッセージラインなど）</a:t>
            </a:r>
            <a:endParaRPr/>
          </a:p>
        </p:txBody>
      </p:sp>
      <p:sp>
        <p:nvSpPr>
          <p:cNvPr id="242" name="Google Shape;242;g157ccdc820c_0_22"/>
          <p:cNvSpPr/>
          <p:nvPr/>
        </p:nvSpPr>
        <p:spPr>
          <a:xfrm>
            <a:off x="177768" y="1289537"/>
            <a:ext cx="5367900" cy="33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>
                <a:solidFill>
                  <a:srgbClr val="0C0C0C"/>
                </a:solidFill>
              </a:rPr>
              <a:t>阻害要因の抽出</a:t>
            </a:r>
            <a:endParaRPr sz="140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3" name="Google Shape;243;g157ccdc820c_0_22"/>
          <p:cNvCxnSpPr/>
          <p:nvPr/>
        </p:nvCxnSpPr>
        <p:spPr>
          <a:xfrm flipH="1">
            <a:off x="177643" y="1638900"/>
            <a:ext cx="5840400" cy="9600"/>
          </a:xfrm>
          <a:prstGeom prst="straightConnector1">
            <a:avLst/>
          </a:prstGeom>
          <a:noFill/>
          <a:ln w="9525" cap="flat" cmpd="sng">
            <a:solidFill>
              <a:srgbClr val="0C0C0C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44" name="Google Shape;244;g157ccdc820c_0_22"/>
          <p:cNvSpPr/>
          <p:nvPr/>
        </p:nvSpPr>
        <p:spPr>
          <a:xfrm>
            <a:off x="6173951" y="1276100"/>
            <a:ext cx="5367900" cy="33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>
                <a:solidFill>
                  <a:srgbClr val="0C0C0C"/>
                </a:solidFill>
              </a:rPr>
              <a:t>アイデア実現に向けてとるべき打ち手</a:t>
            </a:r>
            <a:endParaRPr sz="140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5" name="Google Shape;245;g157ccdc820c_0_22"/>
          <p:cNvCxnSpPr/>
          <p:nvPr/>
        </p:nvCxnSpPr>
        <p:spPr>
          <a:xfrm flipH="1">
            <a:off x="6173825" y="1625463"/>
            <a:ext cx="5840400" cy="9600"/>
          </a:xfrm>
          <a:prstGeom prst="straightConnector1">
            <a:avLst/>
          </a:prstGeom>
          <a:noFill/>
          <a:ln w="9525" cap="flat" cmpd="sng">
            <a:solidFill>
              <a:srgbClr val="0C0C0C"/>
            </a:solidFill>
            <a:prstDash val="solid"/>
            <a:miter lim="800000"/>
            <a:headEnd type="none" w="sm" len="sm"/>
            <a:tailEnd type="none" w="sm" len="sm"/>
          </a:ln>
        </p:spPr>
      </p:cxnSp>
      <p:graphicFrame>
        <p:nvGraphicFramePr>
          <p:cNvPr id="246" name="Google Shape;246;g157ccdc820c_0_22"/>
          <p:cNvGraphicFramePr/>
          <p:nvPr/>
        </p:nvGraphicFramePr>
        <p:xfrm>
          <a:off x="170767" y="1787585"/>
          <a:ext cx="5854150" cy="338787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31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13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0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2225">
                <a:tc rowSpan="4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JP">
                          <a:latin typeface="Arial"/>
                          <a:ea typeface="Arial"/>
                          <a:cs typeface="Arial"/>
                          <a:sym typeface="Arial"/>
                        </a:rPr>
                        <a:t>外部環境</a:t>
                      </a:r>
                      <a:endParaRPr b="1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JP" b="0">
                          <a:solidFill>
                            <a:srgbClr val="434343"/>
                          </a:solidFill>
                        </a:rPr>
                        <a:t>政治</a:t>
                      </a:r>
                      <a:endParaRPr b="0">
                        <a:solidFill>
                          <a:srgbClr val="434343"/>
                        </a:solidFill>
                      </a:endParaRPr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JP" sz="1000" b="0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軸</a:t>
                      </a:r>
                      <a:endParaRPr sz="1000" b="0">
                        <a:solidFill>
                          <a:srgbClr val="43434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434343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225">
                <a:tc vMerge="1">
                  <a:txBody>
                    <a:bodyPr/>
                    <a:lstStyle/>
                    <a:p>
                      <a:endParaRPr lang="en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JP">
                          <a:solidFill>
                            <a:srgbClr val="434343"/>
                          </a:solidFill>
                        </a:rPr>
                        <a:t>経済</a:t>
                      </a:r>
                      <a:endParaRPr>
                        <a:solidFill>
                          <a:srgbClr val="434343"/>
                        </a:solidFill>
                      </a:endParaRPr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JP" sz="1000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軸</a:t>
                      </a:r>
                      <a:endParaRPr sz="1000">
                        <a:solidFill>
                          <a:srgbClr val="43434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4525">
                <a:tc vMerge="1">
                  <a:txBody>
                    <a:bodyPr/>
                    <a:lstStyle/>
                    <a:p>
                      <a:endParaRPr lang="en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JP">
                          <a:solidFill>
                            <a:srgbClr val="434343"/>
                          </a:solidFill>
                        </a:rPr>
                        <a:t>社会</a:t>
                      </a:r>
                      <a:endParaRPr>
                        <a:solidFill>
                          <a:srgbClr val="434343"/>
                        </a:solidFill>
                      </a:endParaRPr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JP" sz="1000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軸</a:t>
                      </a:r>
                      <a:endParaRPr sz="1000">
                        <a:solidFill>
                          <a:srgbClr val="43434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225">
                <a:tc vMerge="1">
                  <a:txBody>
                    <a:bodyPr/>
                    <a:lstStyle/>
                    <a:p>
                      <a:endParaRPr lang="en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JP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技術</a:t>
                      </a:r>
                      <a:endParaRPr>
                        <a:solidFill>
                          <a:srgbClr val="43434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JP" sz="1000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軸</a:t>
                      </a:r>
                      <a:endParaRPr sz="1000">
                        <a:solidFill>
                          <a:srgbClr val="43434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2225">
                <a:tc rowSpan="3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JP" b="1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業界内環境</a:t>
                      </a:r>
                      <a:endParaRPr b="1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JP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</a:t>
                      </a:r>
                      <a:endParaRPr>
                        <a:solidFill>
                          <a:srgbClr val="43434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JP" sz="1000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軸</a:t>
                      </a:r>
                      <a:endParaRPr sz="1000">
                        <a:solidFill>
                          <a:srgbClr val="43434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225">
                <a:tc vMerge="1">
                  <a:txBody>
                    <a:bodyPr/>
                    <a:lstStyle/>
                    <a:p>
                      <a:endParaRPr lang="en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JP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関係者</a:t>
                      </a:r>
                      <a:endParaRPr>
                        <a:solidFill>
                          <a:srgbClr val="43434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JP" sz="1000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軸</a:t>
                      </a:r>
                      <a:endParaRPr sz="1000">
                        <a:solidFill>
                          <a:srgbClr val="43434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2225">
                <a:tc vMerge="1">
                  <a:txBody>
                    <a:bodyPr/>
                    <a:lstStyle/>
                    <a:p>
                      <a:endParaRPr lang="en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JP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自業界</a:t>
                      </a:r>
                      <a:endParaRPr>
                        <a:solidFill>
                          <a:srgbClr val="43434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JP" sz="1000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軸</a:t>
                      </a:r>
                      <a:endParaRPr sz="1000">
                        <a:solidFill>
                          <a:srgbClr val="43434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47" name="Google Shape;247;g157ccdc820c_0_22"/>
          <p:cNvGraphicFramePr/>
          <p:nvPr/>
        </p:nvGraphicFramePr>
        <p:xfrm>
          <a:off x="177892" y="5451010"/>
          <a:ext cx="5840150" cy="47222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14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13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0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22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JP" b="0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自社</a:t>
                      </a:r>
                      <a:endParaRPr b="0">
                        <a:solidFill>
                          <a:srgbClr val="43434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0">
                        <a:solidFill>
                          <a:srgbClr val="43434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JP" sz="1000" b="0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軸</a:t>
                      </a:r>
                      <a:endParaRPr sz="1000">
                        <a:solidFill>
                          <a:srgbClr val="43434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8" name="Google Shape;248;g157ccdc820c_0_22"/>
          <p:cNvSpPr/>
          <p:nvPr/>
        </p:nvSpPr>
        <p:spPr>
          <a:xfrm rot="-5400000">
            <a:off x="4958950" y="3321000"/>
            <a:ext cx="3068100" cy="638100"/>
          </a:xfrm>
          <a:prstGeom prst="rightArrow">
            <a:avLst>
              <a:gd name="adj1" fmla="val 50000"/>
              <a:gd name="adj2" fmla="val 50000"/>
            </a:avLst>
          </a:prstGeom>
          <a:gradFill>
            <a:gsLst>
              <a:gs pos="0">
                <a:schemeClr val="lt1"/>
              </a:gs>
              <a:gs pos="32000">
                <a:srgbClr val="F2F2F2"/>
              </a:gs>
              <a:gs pos="100000">
                <a:srgbClr val="F6B26B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g157ccdc820c_0_22"/>
          <p:cNvSpPr/>
          <p:nvPr/>
        </p:nvSpPr>
        <p:spPr>
          <a:xfrm>
            <a:off x="6938475" y="5175450"/>
            <a:ext cx="4507500" cy="638100"/>
          </a:xfrm>
          <a:prstGeom prst="rightArrow">
            <a:avLst>
              <a:gd name="adj1" fmla="val 50000"/>
              <a:gd name="adj2" fmla="val 50000"/>
            </a:avLst>
          </a:prstGeom>
          <a:gradFill>
            <a:gsLst>
              <a:gs pos="0">
                <a:schemeClr val="lt1"/>
              </a:gs>
              <a:gs pos="32000">
                <a:srgbClr val="F2F2F2"/>
              </a:gs>
              <a:gs pos="100000">
                <a:srgbClr val="F6B26B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g157ccdc820c_0_22"/>
          <p:cNvSpPr/>
          <p:nvPr/>
        </p:nvSpPr>
        <p:spPr>
          <a:xfrm>
            <a:off x="6173951" y="4950925"/>
            <a:ext cx="638100" cy="33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1000" b="1">
                <a:solidFill>
                  <a:srgbClr val="434343"/>
                </a:solidFill>
              </a:rPr>
              <a:t>未解消</a:t>
            </a:r>
            <a:endParaRPr sz="1000" b="1">
              <a:solidFill>
                <a:srgbClr val="434343"/>
              </a:solidFill>
            </a:endParaRPr>
          </a:p>
        </p:txBody>
      </p:sp>
      <p:sp>
        <p:nvSpPr>
          <p:cNvPr id="251" name="Google Shape;251;g157ccdc820c_0_22"/>
          <p:cNvSpPr/>
          <p:nvPr/>
        </p:nvSpPr>
        <p:spPr>
          <a:xfrm>
            <a:off x="6173951" y="1787575"/>
            <a:ext cx="638100" cy="33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1000" b="1">
                <a:solidFill>
                  <a:srgbClr val="434343"/>
                </a:solidFill>
              </a:rPr>
              <a:t>解消</a:t>
            </a:r>
            <a:endParaRPr sz="1000" b="1">
              <a:solidFill>
                <a:srgbClr val="434343"/>
              </a:solidFill>
            </a:endParaRPr>
          </a:p>
        </p:txBody>
      </p:sp>
      <p:sp>
        <p:nvSpPr>
          <p:cNvPr id="252" name="Google Shape;252;g157ccdc820c_0_22"/>
          <p:cNvSpPr/>
          <p:nvPr/>
        </p:nvSpPr>
        <p:spPr>
          <a:xfrm>
            <a:off x="6447151" y="5328450"/>
            <a:ext cx="638100" cy="33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1000" b="1">
                <a:solidFill>
                  <a:srgbClr val="434343"/>
                </a:solidFill>
              </a:rPr>
              <a:t>未解消</a:t>
            </a:r>
            <a:endParaRPr sz="1000" b="1">
              <a:solidFill>
                <a:srgbClr val="434343"/>
              </a:solidFill>
            </a:endParaRPr>
          </a:p>
        </p:txBody>
      </p:sp>
      <p:sp>
        <p:nvSpPr>
          <p:cNvPr id="253" name="Google Shape;253;g157ccdc820c_0_22"/>
          <p:cNvSpPr/>
          <p:nvPr/>
        </p:nvSpPr>
        <p:spPr>
          <a:xfrm>
            <a:off x="11375976" y="5328450"/>
            <a:ext cx="638100" cy="33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1000" b="1">
                <a:solidFill>
                  <a:srgbClr val="434343"/>
                </a:solidFill>
              </a:rPr>
              <a:t>解消</a:t>
            </a:r>
            <a:endParaRPr sz="1000" b="1">
              <a:solidFill>
                <a:srgbClr val="434343"/>
              </a:solidFill>
            </a:endParaRPr>
          </a:p>
        </p:txBody>
      </p:sp>
      <p:sp>
        <p:nvSpPr>
          <p:cNvPr id="254" name="Google Shape;254;g157ccdc820c_0_22"/>
          <p:cNvSpPr/>
          <p:nvPr/>
        </p:nvSpPr>
        <p:spPr>
          <a:xfrm>
            <a:off x="7085250" y="5175525"/>
            <a:ext cx="3930300" cy="63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1000" b="1">
                <a:solidFill>
                  <a:srgbClr val="434343"/>
                </a:solidFill>
              </a:rPr>
              <a:t>xx</a:t>
            </a:r>
            <a:endParaRPr sz="1000" b="1">
              <a:solidFill>
                <a:srgbClr val="434343"/>
              </a:solidFill>
            </a:endParaRPr>
          </a:p>
        </p:txBody>
      </p:sp>
      <p:sp>
        <p:nvSpPr>
          <p:cNvPr id="255" name="Google Shape;255;g157ccdc820c_0_22"/>
          <p:cNvSpPr/>
          <p:nvPr/>
        </p:nvSpPr>
        <p:spPr>
          <a:xfrm>
            <a:off x="6328550" y="2119675"/>
            <a:ext cx="306300" cy="27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1000" b="1">
                <a:solidFill>
                  <a:srgbClr val="434343"/>
                </a:solidFill>
              </a:rPr>
              <a:t>xx</a:t>
            </a:r>
            <a:endParaRPr sz="1000" b="1">
              <a:solidFill>
                <a:srgbClr val="434343"/>
              </a:solidFill>
            </a:endParaRPr>
          </a:p>
        </p:txBody>
      </p:sp>
      <p:graphicFrame>
        <p:nvGraphicFramePr>
          <p:cNvPr id="256" name="Google Shape;256;g157ccdc820c_0_22"/>
          <p:cNvGraphicFramePr/>
          <p:nvPr/>
        </p:nvGraphicFramePr>
        <p:xfrm>
          <a:off x="6961068" y="2119685"/>
          <a:ext cx="5053250" cy="305445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526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6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272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0">
                        <a:solidFill>
                          <a:srgbClr val="434343"/>
                        </a:solidFill>
                      </a:endParaRPr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0">
                        <a:solidFill>
                          <a:srgbClr val="434343"/>
                        </a:solidFill>
                      </a:endParaRPr>
                    </a:p>
                  </a:txBody>
                  <a:tcPr marL="63500" marR="63500" marT="63500" marB="63500" anchor="ctr">
                    <a:lnL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72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rgbClr val="434343"/>
                        </a:solidFill>
                      </a:endParaRPr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rgbClr val="434343"/>
                        </a:solidFill>
                      </a:endParaRPr>
                    </a:p>
                  </a:txBody>
                  <a:tcPr marL="63500" marR="63500" marT="63500" marB="63500" anchor="ctr">
                    <a:lnL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0" name="Google Shape;418;g155c0fb28c2_0_332">
            <a:extLst>
              <a:ext uri="{FF2B5EF4-FFF2-40B4-BE49-F238E27FC236}">
                <a16:creationId xmlns:a16="http://schemas.microsoft.com/office/drawing/2014/main" id="{1A4921CF-65C9-4B89-AF40-39DED141FB96}"/>
              </a:ext>
            </a:extLst>
          </p:cNvPr>
          <p:cNvSpPr/>
          <p:nvPr/>
        </p:nvSpPr>
        <p:spPr>
          <a:xfrm>
            <a:off x="177900" y="0"/>
            <a:ext cx="12014100" cy="7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lang="en-JP" sz="180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.　</a:t>
            </a:r>
            <a:r>
              <a:rPr lang="en-JP" sz="1800">
                <a:solidFill>
                  <a:srgbClr val="0C0C0C"/>
                </a:solidFill>
              </a:rPr>
              <a:t>打ち手フレームワーク</a:t>
            </a:r>
            <a:endParaRPr sz="180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Google Shape;487;g155c0fb28c2_0_461"/>
          <p:cNvSpPr txBox="1">
            <a:spLocks noGrp="1"/>
          </p:cNvSpPr>
          <p:nvPr>
            <p:ph type="sldNum" idx="12"/>
          </p:nvPr>
        </p:nvSpPr>
        <p:spPr>
          <a:xfrm>
            <a:off x="11445874" y="6365912"/>
            <a:ext cx="568200" cy="24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JP">
                <a:latin typeface="Arial"/>
                <a:ea typeface="Arial"/>
                <a:cs typeface="Arial"/>
                <a:sym typeface="Arial"/>
              </a:rPr>
              <a:t>6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8" name="Google Shape;488;g155c0fb28c2_0_461"/>
          <p:cNvSpPr/>
          <p:nvPr/>
        </p:nvSpPr>
        <p:spPr>
          <a:xfrm>
            <a:off x="177900" y="0"/>
            <a:ext cx="12014100" cy="7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r>
              <a:rPr lang="en-JP" sz="180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.　</a:t>
            </a:r>
            <a:r>
              <a:rPr lang="en-JP" sz="1800">
                <a:solidFill>
                  <a:srgbClr val="0C0C0C"/>
                </a:solidFill>
              </a:rPr>
              <a:t>プラットフォーム関係図</a:t>
            </a:r>
            <a:endParaRPr sz="180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9" name="Google Shape;489;g155c0fb28c2_0_461"/>
          <p:cNvSpPr/>
          <p:nvPr/>
        </p:nvSpPr>
        <p:spPr>
          <a:xfrm>
            <a:off x="177799" y="714446"/>
            <a:ext cx="11836500" cy="3321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1400" b="1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メッセージライン</a:t>
            </a:r>
            <a:endParaRPr/>
          </a:p>
        </p:txBody>
      </p:sp>
      <p:sp>
        <p:nvSpPr>
          <p:cNvPr id="490" name="Google Shape;490;g155c0fb28c2_0_461"/>
          <p:cNvSpPr/>
          <p:nvPr/>
        </p:nvSpPr>
        <p:spPr>
          <a:xfrm>
            <a:off x="177914" y="1289525"/>
            <a:ext cx="10878900" cy="33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>
                <a:solidFill>
                  <a:srgbClr val="0C0C0C"/>
                </a:solidFill>
              </a:rPr>
              <a:t>プラットフォーム関係図</a:t>
            </a:r>
            <a:endParaRPr sz="140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91" name="Google Shape;491;g155c0fb28c2_0_461"/>
          <p:cNvCxnSpPr/>
          <p:nvPr/>
        </p:nvCxnSpPr>
        <p:spPr>
          <a:xfrm flipH="1">
            <a:off x="177624" y="1638900"/>
            <a:ext cx="11836500" cy="9600"/>
          </a:xfrm>
          <a:prstGeom prst="straightConnector1">
            <a:avLst/>
          </a:prstGeom>
          <a:noFill/>
          <a:ln w="9525" cap="flat" cmpd="sng">
            <a:solidFill>
              <a:srgbClr val="0C0C0C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92" name="Google Shape;492;g155c0fb28c2_0_461"/>
          <p:cNvSpPr/>
          <p:nvPr/>
        </p:nvSpPr>
        <p:spPr>
          <a:xfrm>
            <a:off x="3492188" y="3239400"/>
            <a:ext cx="1372800" cy="1326900"/>
          </a:xfrm>
          <a:prstGeom prst="ellipse">
            <a:avLst/>
          </a:prstGeom>
          <a:solidFill>
            <a:srgbClr val="F98B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1100" b="1">
                <a:solidFill>
                  <a:srgbClr val="FFFFFF"/>
                </a:solidFill>
              </a:rPr>
              <a:t>xx</a:t>
            </a:r>
            <a:endParaRPr sz="1100" b="1">
              <a:solidFill>
                <a:srgbClr val="FFFFFF"/>
              </a:solidFill>
            </a:endParaRPr>
          </a:p>
        </p:txBody>
      </p:sp>
      <p:sp>
        <p:nvSpPr>
          <p:cNvPr id="493" name="Google Shape;493;g155c0fb28c2_0_461"/>
          <p:cNvSpPr/>
          <p:nvPr/>
        </p:nvSpPr>
        <p:spPr>
          <a:xfrm>
            <a:off x="2544838" y="2633600"/>
            <a:ext cx="1372800" cy="13269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1100" b="1"/>
              <a:t>ユーザー</a:t>
            </a:r>
            <a:endParaRPr sz="11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1100" b="1"/>
              <a:t>グループA</a:t>
            </a:r>
            <a:endParaRPr sz="1100" b="1">
              <a:solidFill>
                <a:srgbClr val="000000"/>
              </a:solidFill>
            </a:endParaRPr>
          </a:p>
        </p:txBody>
      </p:sp>
      <p:sp>
        <p:nvSpPr>
          <p:cNvPr id="494" name="Google Shape;494;g155c0fb28c2_0_461"/>
          <p:cNvSpPr/>
          <p:nvPr/>
        </p:nvSpPr>
        <p:spPr>
          <a:xfrm>
            <a:off x="4534688" y="2633600"/>
            <a:ext cx="1372800" cy="13269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JP" sz="1100" b="1">
                <a:solidFill>
                  <a:schemeClr val="dk1"/>
                </a:solidFill>
              </a:rPr>
              <a:t>ユーザー</a:t>
            </a:r>
            <a:endParaRPr sz="1100" b="1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1100" b="1">
                <a:solidFill>
                  <a:schemeClr val="dk1"/>
                </a:solidFill>
              </a:rPr>
              <a:t>グループB</a:t>
            </a:r>
            <a:endParaRPr sz="1100" b="1"/>
          </a:p>
        </p:txBody>
      </p:sp>
      <p:sp>
        <p:nvSpPr>
          <p:cNvPr id="495" name="Google Shape;495;g155c0fb28c2_0_461"/>
          <p:cNvSpPr/>
          <p:nvPr/>
        </p:nvSpPr>
        <p:spPr>
          <a:xfrm>
            <a:off x="3492188" y="4223500"/>
            <a:ext cx="1372800" cy="13269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1100" b="1"/>
              <a:t>ユーザー</a:t>
            </a:r>
            <a:endParaRPr sz="11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1100" b="1"/>
              <a:t>グループC</a:t>
            </a:r>
            <a:endParaRPr sz="1100" b="1">
              <a:solidFill>
                <a:srgbClr val="000000"/>
              </a:solidFill>
            </a:endParaRPr>
          </a:p>
        </p:txBody>
      </p:sp>
      <p:cxnSp>
        <p:nvCxnSpPr>
          <p:cNvPr id="496" name="Google Shape;496;g155c0fb28c2_0_461"/>
          <p:cNvCxnSpPr>
            <a:stCxn id="493" idx="7"/>
            <a:endCxn id="494" idx="1"/>
          </p:cNvCxnSpPr>
          <p:nvPr/>
        </p:nvCxnSpPr>
        <p:spPr>
          <a:xfrm>
            <a:off x="3716596" y="2827920"/>
            <a:ext cx="1019100" cy="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497" name="Google Shape;497;g155c0fb28c2_0_461"/>
          <p:cNvCxnSpPr>
            <a:stCxn id="495" idx="6"/>
            <a:endCxn id="494" idx="4"/>
          </p:cNvCxnSpPr>
          <p:nvPr/>
        </p:nvCxnSpPr>
        <p:spPr>
          <a:xfrm rot="10800000" flipH="1">
            <a:off x="4864988" y="3960550"/>
            <a:ext cx="356100" cy="9264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498" name="Google Shape;498;g155c0fb28c2_0_461"/>
          <p:cNvCxnSpPr>
            <a:stCxn id="495" idx="2"/>
            <a:endCxn id="493" idx="4"/>
          </p:cNvCxnSpPr>
          <p:nvPr/>
        </p:nvCxnSpPr>
        <p:spPr>
          <a:xfrm rot="10800000">
            <a:off x="3231188" y="3960550"/>
            <a:ext cx="261000" cy="9264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triangle" w="med" len="med"/>
            <a:tailEnd type="triangle" w="med" len="med"/>
          </a:ln>
        </p:spPr>
      </p:cxnSp>
      <p:graphicFrame>
        <p:nvGraphicFramePr>
          <p:cNvPr id="499" name="Google Shape;499;g155c0fb28c2_0_461"/>
          <p:cNvGraphicFramePr/>
          <p:nvPr/>
        </p:nvGraphicFramePr>
        <p:xfrm>
          <a:off x="177888" y="2775313"/>
          <a:ext cx="2235750" cy="1058665"/>
        </p:xfrm>
        <a:graphic>
          <a:graphicData uri="http://schemas.openxmlformats.org/drawingml/2006/table">
            <a:tbl>
              <a:tblPr>
                <a:noFill/>
                <a:tableStyleId>{B4F810A6-79F2-4FFF-A1DA-56544A4FDDCA}</a:tableStyleId>
              </a:tblPr>
              <a:tblGrid>
                <a:gridCol w="1092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14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JP" sz="800" b="1">
                          <a:solidFill>
                            <a:srgbClr val="000000"/>
                          </a:solidFill>
                        </a:rPr>
                        <a:t>リテンション効果</a:t>
                      </a:r>
                      <a:endParaRPr sz="800" b="1">
                        <a:solidFill>
                          <a:srgbClr val="000000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JP" sz="800" b="1"/>
                        <a:t>A</a:t>
                      </a:r>
                      <a:endParaRPr sz="800" b="1">
                        <a:solidFill>
                          <a:srgbClr val="000000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JP" sz="800" b="1">
                          <a:solidFill>
                            <a:srgbClr val="000000"/>
                          </a:solidFill>
                        </a:rPr>
                        <a:t>ネットワーク外部性</a:t>
                      </a:r>
                      <a:endParaRPr sz="800" b="1">
                        <a:solidFill>
                          <a:srgbClr val="000000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JP" sz="800" b="1"/>
                        <a:t>A</a:t>
                      </a:r>
                      <a:endParaRPr sz="800" b="1">
                        <a:solidFill>
                          <a:srgbClr val="000000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1975">
                <a:tc gridSpan="2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JP" sz="1000"/>
                        <a:t>xx</a:t>
                      </a:r>
                      <a:endParaRPr sz="10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00" name="Google Shape;500;g155c0fb28c2_0_461"/>
          <p:cNvSpPr/>
          <p:nvPr/>
        </p:nvSpPr>
        <p:spPr>
          <a:xfrm>
            <a:off x="5970238" y="4098550"/>
            <a:ext cx="1690800" cy="1132800"/>
          </a:xfrm>
          <a:prstGeom prst="wedgeRoundRectCallout">
            <a:avLst>
              <a:gd name="adj1" fmla="val -61566"/>
              <a:gd name="adj2" fmla="val -21570"/>
              <a:gd name="adj3" fmla="val 0"/>
            </a:avLst>
          </a:prstGeom>
          <a:solidFill>
            <a:srgbClr val="EEEEEE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1200"/>
              <a:t>相乗</a:t>
            </a:r>
            <a:endParaRPr sz="12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1200"/>
              <a:t>xx</a:t>
            </a:r>
            <a:endParaRPr sz="1200"/>
          </a:p>
        </p:txBody>
      </p:sp>
      <p:sp>
        <p:nvSpPr>
          <p:cNvPr id="501" name="Google Shape;501;g155c0fb28c2_0_461"/>
          <p:cNvSpPr/>
          <p:nvPr/>
        </p:nvSpPr>
        <p:spPr>
          <a:xfrm>
            <a:off x="877763" y="4098550"/>
            <a:ext cx="1690800" cy="1132800"/>
          </a:xfrm>
          <a:prstGeom prst="wedgeRoundRectCallout">
            <a:avLst>
              <a:gd name="adj1" fmla="val 62414"/>
              <a:gd name="adj2" fmla="val -22078"/>
              <a:gd name="adj3" fmla="val 0"/>
            </a:avLst>
          </a:prstGeom>
          <a:solidFill>
            <a:srgbClr val="EEEEEE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1200"/>
              <a:t>相乗</a:t>
            </a:r>
            <a:br>
              <a:rPr lang="en-JP" sz="1200"/>
            </a:br>
            <a:r>
              <a:rPr lang="en-JP" sz="1200"/>
              <a:t>xx</a:t>
            </a:r>
            <a:endParaRPr sz="1200"/>
          </a:p>
        </p:txBody>
      </p:sp>
      <p:sp>
        <p:nvSpPr>
          <p:cNvPr id="502" name="Google Shape;502;g155c0fb28c2_0_461"/>
          <p:cNvSpPr/>
          <p:nvPr/>
        </p:nvSpPr>
        <p:spPr>
          <a:xfrm>
            <a:off x="2413638" y="1801625"/>
            <a:ext cx="3671700" cy="522600"/>
          </a:xfrm>
          <a:prstGeom prst="wedgeRoundRectCallout">
            <a:avLst>
              <a:gd name="adj1" fmla="val 660"/>
              <a:gd name="adj2" fmla="val 116604"/>
              <a:gd name="adj3" fmla="val 0"/>
            </a:avLst>
          </a:prstGeom>
          <a:solidFill>
            <a:srgbClr val="EEEEEE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sz="1100"/>
              <a:t>相乗</a:t>
            </a:r>
            <a:br>
              <a:rPr lang="en-JP" sz="1100"/>
            </a:br>
            <a:r>
              <a:rPr lang="en-JP" sz="1100"/>
              <a:t>xx</a:t>
            </a:r>
            <a:endParaRPr sz="1100"/>
          </a:p>
        </p:txBody>
      </p:sp>
      <p:graphicFrame>
        <p:nvGraphicFramePr>
          <p:cNvPr id="503" name="Google Shape;503;g155c0fb28c2_0_461"/>
          <p:cNvGraphicFramePr/>
          <p:nvPr/>
        </p:nvGraphicFramePr>
        <p:xfrm>
          <a:off x="8473825" y="4815925"/>
          <a:ext cx="3471050" cy="1420400"/>
        </p:xfrm>
        <a:graphic>
          <a:graphicData uri="http://schemas.openxmlformats.org/drawingml/2006/table">
            <a:tbl>
              <a:tblPr>
                <a:noFill/>
                <a:tableStyleId>{B4F810A6-79F2-4FFF-A1DA-56544A4FDDCA}</a:tableStyleId>
              </a:tblPr>
              <a:tblGrid>
                <a:gridCol w="1154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6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86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JP" sz="800"/>
                        <a:t>ネットワーク</a:t>
                      </a:r>
                      <a:endParaRPr sz="80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JP" sz="800"/>
                        <a:t>効果</a:t>
                      </a:r>
                      <a:endParaRPr sz="8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JP" sz="800"/>
                        <a:t>ユーザーグループ内のユーザー増加がユーザーにとっての価値を高める</a:t>
                      </a:r>
                      <a:endParaRPr sz="8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1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JP" sz="800"/>
                        <a:t>リテンション</a:t>
                      </a:r>
                      <a:endParaRPr sz="80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JP" sz="800"/>
                        <a:t>効果</a:t>
                      </a:r>
                      <a:endParaRPr sz="8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JP" sz="800"/>
                        <a:t>サービスから離れたくないという気持ちを高める</a:t>
                      </a:r>
                      <a:endParaRPr sz="8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6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JP" sz="800"/>
                        <a:t>相乗効果</a:t>
                      </a:r>
                      <a:endParaRPr sz="8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JP" sz="800"/>
                        <a:t>各ユーザーグループ間で相乗効果を発揮</a:t>
                      </a:r>
                      <a:endParaRPr sz="8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04" name="Google Shape;504;g155c0fb28c2_0_461"/>
          <p:cNvGraphicFramePr/>
          <p:nvPr/>
        </p:nvGraphicFramePr>
        <p:xfrm>
          <a:off x="5970238" y="2775313"/>
          <a:ext cx="2235750" cy="1058665"/>
        </p:xfrm>
        <a:graphic>
          <a:graphicData uri="http://schemas.openxmlformats.org/drawingml/2006/table">
            <a:tbl>
              <a:tblPr>
                <a:noFill/>
                <a:tableStyleId>{B4F810A6-79F2-4FFF-A1DA-56544A4FDDCA}</a:tableStyleId>
              </a:tblPr>
              <a:tblGrid>
                <a:gridCol w="1092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14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JP" sz="800" b="1">
                          <a:solidFill>
                            <a:srgbClr val="000000"/>
                          </a:solidFill>
                        </a:rPr>
                        <a:t>リテンション効果</a:t>
                      </a:r>
                      <a:endParaRPr sz="800" b="1">
                        <a:solidFill>
                          <a:srgbClr val="000000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JP" sz="800" b="1"/>
                        <a:t>A</a:t>
                      </a:r>
                      <a:endParaRPr sz="800" b="1">
                        <a:solidFill>
                          <a:srgbClr val="000000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JP" sz="800" b="1">
                          <a:solidFill>
                            <a:srgbClr val="000000"/>
                          </a:solidFill>
                        </a:rPr>
                        <a:t>ネットワーク外部性</a:t>
                      </a:r>
                      <a:endParaRPr sz="800" b="1">
                        <a:solidFill>
                          <a:srgbClr val="000000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JP" sz="800" b="1"/>
                        <a:t>A</a:t>
                      </a:r>
                      <a:endParaRPr sz="800" b="1">
                        <a:solidFill>
                          <a:srgbClr val="000000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1975">
                <a:tc gridSpan="2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JP" sz="1000">
                          <a:solidFill>
                            <a:schemeClr val="dk1"/>
                          </a:solidFill>
                        </a:rPr>
                        <a:t>xx</a:t>
                      </a:r>
                      <a:endParaRPr sz="10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05" name="Google Shape;505;g155c0fb28c2_0_461"/>
          <p:cNvGraphicFramePr/>
          <p:nvPr/>
        </p:nvGraphicFramePr>
        <p:xfrm>
          <a:off x="3060713" y="5625438"/>
          <a:ext cx="2235750" cy="946565"/>
        </p:xfrm>
        <a:graphic>
          <a:graphicData uri="http://schemas.openxmlformats.org/drawingml/2006/table">
            <a:tbl>
              <a:tblPr>
                <a:noFill/>
                <a:tableStyleId>{B4F810A6-79F2-4FFF-A1DA-56544A4FDDCA}</a:tableStyleId>
              </a:tblPr>
              <a:tblGrid>
                <a:gridCol w="1092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84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JP" sz="800" b="1">
                          <a:solidFill>
                            <a:srgbClr val="000000"/>
                          </a:solidFill>
                        </a:rPr>
                        <a:t>リテンション効果</a:t>
                      </a:r>
                      <a:endParaRPr sz="800" b="1">
                        <a:solidFill>
                          <a:srgbClr val="000000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JP" sz="800" b="1"/>
                        <a:t>A</a:t>
                      </a:r>
                      <a:endParaRPr sz="800" b="1">
                        <a:solidFill>
                          <a:srgbClr val="000000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JP" sz="800" b="1">
                          <a:solidFill>
                            <a:srgbClr val="000000"/>
                          </a:solidFill>
                        </a:rPr>
                        <a:t>ネットワーク外部性</a:t>
                      </a:r>
                      <a:endParaRPr sz="800" b="1">
                        <a:solidFill>
                          <a:srgbClr val="000000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JP" sz="800" b="1"/>
                        <a:t>A</a:t>
                      </a:r>
                      <a:endParaRPr sz="800" b="1">
                        <a:solidFill>
                          <a:srgbClr val="000000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875">
                <a:tc gridSpan="2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JP" sz="1000">
                          <a:solidFill>
                            <a:schemeClr val="dk1"/>
                          </a:solidFill>
                        </a:rPr>
                        <a:t>xx</a:t>
                      </a:r>
                      <a:endParaRPr sz="10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Google Shape;511;g155c0fb28c2_0_537"/>
          <p:cNvSpPr txBox="1">
            <a:spLocks noGrp="1"/>
          </p:cNvSpPr>
          <p:nvPr>
            <p:ph type="sldNum" idx="12"/>
          </p:nvPr>
        </p:nvSpPr>
        <p:spPr>
          <a:xfrm>
            <a:off x="11445874" y="6365912"/>
            <a:ext cx="568200" cy="24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JP">
                <a:latin typeface="Arial"/>
                <a:ea typeface="Arial"/>
                <a:cs typeface="Arial"/>
                <a:sym typeface="Arial"/>
              </a:rPr>
              <a:t>7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2" name="Google Shape;512;g155c0fb28c2_0_537"/>
          <p:cNvSpPr/>
          <p:nvPr/>
        </p:nvSpPr>
        <p:spPr>
          <a:xfrm>
            <a:off x="177900" y="0"/>
            <a:ext cx="12014100" cy="7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r>
              <a:rPr lang="en-JP" sz="180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.　</a:t>
            </a:r>
            <a:r>
              <a:rPr lang="en-JP" sz="1800">
                <a:solidFill>
                  <a:srgbClr val="0C0C0C"/>
                </a:solidFill>
              </a:rPr>
              <a:t>リーンキャンバス</a:t>
            </a:r>
            <a:endParaRPr sz="180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3" name="Google Shape;513;g155c0fb28c2_0_537"/>
          <p:cNvSpPr/>
          <p:nvPr/>
        </p:nvSpPr>
        <p:spPr>
          <a:xfrm>
            <a:off x="177799" y="714446"/>
            <a:ext cx="11836500" cy="3321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b="1">
                <a:solidFill>
                  <a:srgbClr val="0C0C0C"/>
                </a:solidFill>
              </a:rPr>
              <a:t>各手法で検討した内容を記入することにより、新規ビジネスモデルの全体像を把握しバランス調整が可能</a:t>
            </a:r>
            <a:endParaRPr/>
          </a:p>
        </p:txBody>
      </p:sp>
      <p:sp>
        <p:nvSpPr>
          <p:cNvPr id="514" name="Google Shape;514;g155c0fb28c2_0_537"/>
          <p:cNvSpPr/>
          <p:nvPr/>
        </p:nvSpPr>
        <p:spPr>
          <a:xfrm>
            <a:off x="177914" y="1289525"/>
            <a:ext cx="10878900" cy="33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>
                <a:solidFill>
                  <a:srgbClr val="0C0C0C"/>
                </a:solidFill>
              </a:rPr>
              <a:t>リーンキャンバス</a:t>
            </a:r>
            <a:endParaRPr sz="140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15" name="Google Shape;515;g155c0fb28c2_0_537"/>
          <p:cNvCxnSpPr/>
          <p:nvPr/>
        </p:nvCxnSpPr>
        <p:spPr>
          <a:xfrm flipH="1">
            <a:off x="177624" y="1638900"/>
            <a:ext cx="11836500" cy="9600"/>
          </a:xfrm>
          <a:prstGeom prst="straightConnector1">
            <a:avLst/>
          </a:prstGeom>
          <a:noFill/>
          <a:ln w="9525" cap="flat" cmpd="sng">
            <a:solidFill>
              <a:srgbClr val="0C0C0C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16" name="Google Shape;516;g155c0fb28c2_0_537"/>
          <p:cNvSpPr/>
          <p:nvPr/>
        </p:nvSpPr>
        <p:spPr>
          <a:xfrm>
            <a:off x="177775" y="1712200"/>
            <a:ext cx="2295300" cy="3036300"/>
          </a:xfrm>
          <a:prstGeom prst="rect">
            <a:avLst/>
          </a:prstGeom>
          <a:noFill/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7" name="Google Shape;517;g155c0fb28c2_0_537"/>
          <p:cNvSpPr/>
          <p:nvPr/>
        </p:nvSpPr>
        <p:spPr>
          <a:xfrm>
            <a:off x="235097" y="1775809"/>
            <a:ext cx="2182200" cy="3270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b="1">
                <a:solidFill>
                  <a:schemeClr val="lt1"/>
                </a:solidFill>
              </a:rPr>
              <a:t>顧客が享受する価値</a:t>
            </a:r>
            <a:endParaRPr sz="1400" b="1">
              <a:solidFill>
                <a:schemeClr val="lt1"/>
              </a:solidFill>
            </a:endParaRPr>
          </a:p>
        </p:txBody>
      </p:sp>
      <p:sp>
        <p:nvSpPr>
          <p:cNvPr id="519" name="Google Shape;519;g155c0fb28c2_0_537"/>
          <p:cNvSpPr/>
          <p:nvPr/>
        </p:nvSpPr>
        <p:spPr>
          <a:xfrm>
            <a:off x="4948389" y="1712175"/>
            <a:ext cx="2295300" cy="3036300"/>
          </a:xfrm>
          <a:prstGeom prst="rect">
            <a:avLst/>
          </a:prstGeom>
          <a:noFill/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0" name="Google Shape;520;g155c0fb28c2_0_537"/>
          <p:cNvSpPr/>
          <p:nvPr/>
        </p:nvSpPr>
        <p:spPr>
          <a:xfrm>
            <a:off x="5005711" y="1775785"/>
            <a:ext cx="2182200" cy="3270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b="1">
                <a:solidFill>
                  <a:schemeClr val="lt1"/>
                </a:solidFill>
              </a:rPr>
              <a:t>提供価値</a:t>
            </a:r>
            <a:endParaRPr sz="1400" b="1">
              <a:solidFill>
                <a:schemeClr val="lt1"/>
              </a:solidFill>
            </a:endParaRPr>
          </a:p>
        </p:txBody>
      </p:sp>
      <p:sp>
        <p:nvSpPr>
          <p:cNvPr id="522" name="Google Shape;522;g155c0fb28c2_0_537"/>
          <p:cNvSpPr/>
          <p:nvPr/>
        </p:nvSpPr>
        <p:spPr>
          <a:xfrm>
            <a:off x="2563078" y="1712175"/>
            <a:ext cx="2295300" cy="1498200"/>
          </a:xfrm>
          <a:prstGeom prst="rect">
            <a:avLst/>
          </a:prstGeom>
          <a:noFill/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3" name="Google Shape;523;g155c0fb28c2_0_537"/>
          <p:cNvSpPr/>
          <p:nvPr/>
        </p:nvSpPr>
        <p:spPr>
          <a:xfrm>
            <a:off x="2620404" y="1775785"/>
            <a:ext cx="2182200" cy="3270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b="1">
                <a:solidFill>
                  <a:schemeClr val="lt1"/>
                </a:solidFill>
              </a:rPr>
              <a:t>ソリューション</a:t>
            </a:r>
            <a:endParaRPr sz="1400" b="1">
              <a:solidFill>
                <a:schemeClr val="lt1"/>
              </a:solidFill>
            </a:endParaRPr>
          </a:p>
        </p:txBody>
      </p:sp>
      <p:sp>
        <p:nvSpPr>
          <p:cNvPr id="525" name="Google Shape;525;g155c0fb28c2_0_537"/>
          <p:cNvSpPr/>
          <p:nvPr/>
        </p:nvSpPr>
        <p:spPr>
          <a:xfrm>
            <a:off x="9718998" y="1712175"/>
            <a:ext cx="2295300" cy="3036300"/>
          </a:xfrm>
          <a:prstGeom prst="rect">
            <a:avLst/>
          </a:prstGeom>
          <a:noFill/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6" name="Google Shape;526;g155c0fb28c2_0_537"/>
          <p:cNvSpPr/>
          <p:nvPr/>
        </p:nvSpPr>
        <p:spPr>
          <a:xfrm>
            <a:off x="9776320" y="1775785"/>
            <a:ext cx="2182200" cy="3270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b="1">
                <a:solidFill>
                  <a:schemeClr val="lt1"/>
                </a:solidFill>
              </a:rPr>
              <a:t>顧客</a:t>
            </a:r>
            <a:endParaRPr sz="1400" b="1">
              <a:solidFill>
                <a:schemeClr val="lt1"/>
              </a:solidFill>
            </a:endParaRPr>
          </a:p>
        </p:txBody>
      </p:sp>
      <p:sp>
        <p:nvSpPr>
          <p:cNvPr id="528" name="Google Shape;528;g155c0fb28c2_0_537"/>
          <p:cNvSpPr/>
          <p:nvPr/>
        </p:nvSpPr>
        <p:spPr>
          <a:xfrm>
            <a:off x="2563078" y="3250098"/>
            <a:ext cx="2295300" cy="1498200"/>
          </a:xfrm>
          <a:prstGeom prst="rect">
            <a:avLst/>
          </a:prstGeom>
          <a:noFill/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9" name="Google Shape;529;g155c0fb28c2_0_537"/>
          <p:cNvSpPr/>
          <p:nvPr/>
        </p:nvSpPr>
        <p:spPr>
          <a:xfrm>
            <a:off x="2620404" y="3313708"/>
            <a:ext cx="2182200" cy="3270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b="1">
                <a:solidFill>
                  <a:schemeClr val="lt1"/>
                </a:solidFill>
              </a:rPr>
              <a:t>アクション</a:t>
            </a:r>
            <a:endParaRPr sz="1400" b="1">
              <a:solidFill>
                <a:schemeClr val="lt1"/>
              </a:solidFill>
            </a:endParaRPr>
          </a:p>
        </p:txBody>
      </p:sp>
      <p:sp>
        <p:nvSpPr>
          <p:cNvPr id="531" name="Google Shape;531;g155c0fb28c2_0_537"/>
          <p:cNvSpPr/>
          <p:nvPr/>
        </p:nvSpPr>
        <p:spPr>
          <a:xfrm>
            <a:off x="7333694" y="1712175"/>
            <a:ext cx="2295300" cy="1498200"/>
          </a:xfrm>
          <a:prstGeom prst="rect">
            <a:avLst/>
          </a:prstGeom>
          <a:noFill/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2" name="Google Shape;532;g155c0fb28c2_0_537"/>
          <p:cNvSpPr/>
          <p:nvPr/>
        </p:nvSpPr>
        <p:spPr>
          <a:xfrm>
            <a:off x="7391021" y="1775785"/>
            <a:ext cx="2182200" cy="3270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b="1">
                <a:solidFill>
                  <a:schemeClr val="lt1"/>
                </a:solidFill>
              </a:rPr>
              <a:t>顧客との関係</a:t>
            </a:r>
            <a:endParaRPr sz="1400" b="1">
              <a:solidFill>
                <a:schemeClr val="lt1"/>
              </a:solidFill>
            </a:endParaRPr>
          </a:p>
        </p:txBody>
      </p:sp>
      <p:sp>
        <p:nvSpPr>
          <p:cNvPr id="534" name="Google Shape;534;g155c0fb28c2_0_537"/>
          <p:cNvSpPr/>
          <p:nvPr/>
        </p:nvSpPr>
        <p:spPr>
          <a:xfrm>
            <a:off x="7333694" y="3250098"/>
            <a:ext cx="2295300" cy="1498200"/>
          </a:xfrm>
          <a:prstGeom prst="rect">
            <a:avLst/>
          </a:prstGeom>
          <a:noFill/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g155c0fb28c2_0_537"/>
          <p:cNvSpPr/>
          <p:nvPr/>
        </p:nvSpPr>
        <p:spPr>
          <a:xfrm>
            <a:off x="7391021" y="3313708"/>
            <a:ext cx="2182200" cy="3270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b="1">
                <a:solidFill>
                  <a:schemeClr val="lt1"/>
                </a:solidFill>
              </a:rPr>
              <a:t>チャネル</a:t>
            </a:r>
            <a:endParaRPr sz="1400" b="1">
              <a:solidFill>
                <a:schemeClr val="lt1"/>
              </a:solidFill>
            </a:endParaRPr>
          </a:p>
        </p:txBody>
      </p:sp>
      <p:sp>
        <p:nvSpPr>
          <p:cNvPr id="537" name="Google Shape;537;g155c0fb28c2_0_537"/>
          <p:cNvSpPr/>
          <p:nvPr/>
        </p:nvSpPr>
        <p:spPr>
          <a:xfrm>
            <a:off x="177775" y="4795479"/>
            <a:ext cx="5876700" cy="1498200"/>
          </a:xfrm>
          <a:prstGeom prst="rect">
            <a:avLst/>
          </a:prstGeom>
          <a:noFill/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g155c0fb28c2_0_537"/>
          <p:cNvSpPr/>
          <p:nvPr/>
        </p:nvSpPr>
        <p:spPr>
          <a:xfrm>
            <a:off x="324548" y="4859088"/>
            <a:ext cx="5586900" cy="3270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b="1">
                <a:solidFill>
                  <a:schemeClr val="lt1"/>
                </a:solidFill>
              </a:rPr>
              <a:t>コスト構造</a:t>
            </a:r>
            <a:endParaRPr sz="1400" b="1">
              <a:solidFill>
                <a:schemeClr val="lt1"/>
              </a:solidFill>
            </a:endParaRPr>
          </a:p>
        </p:txBody>
      </p:sp>
      <p:sp>
        <p:nvSpPr>
          <p:cNvPr id="539" name="Google Shape;539;g155c0fb28c2_0_537"/>
          <p:cNvSpPr/>
          <p:nvPr/>
        </p:nvSpPr>
        <p:spPr>
          <a:xfrm>
            <a:off x="324544" y="5255071"/>
            <a:ext cx="5586900" cy="952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rgbClr val="434343"/>
              </a:solidFill>
            </a:endParaRPr>
          </a:p>
        </p:txBody>
      </p:sp>
      <p:sp>
        <p:nvSpPr>
          <p:cNvPr id="540" name="Google Shape;540;g155c0fb28c2_0_537"/>
          <p:cNvSpPr/>
          <p:nvPr/>
        </p:nvSpPr>
        <p:spPr>
          <a:xfrm>
            <a:off x="6137531" y="4788021"/>
            <a:ext cx="5876700" cy="1498200"/>
          </a:xfrm>
          <a:prstGeom prst="rect">
            <a:avLst/>
          </a:prstGeom>
          <a:noFill/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g155c0fb28c2_0_537"/>
          <p:cNvSpPr/>
          <p:nvPr/>
        </p:nvSpPr>
        <p:spPr>
          <a:xfrm>
            <a:off x="6284304" y="4851631"/>
            <a:ext cx="5586900" cy="3270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 b="1">
                <a:solidFill>
                  <a:schemeClr val="lt1"/>
                </a:solidFill>
              </a:rPr>
              <a:t>収益の流れ</a:t>
            </a:r>
            <a:endParaRPr sz="1400" b="1">
              <a:solidFill>
                <a:schemeClr val="lt1"/>
              </a:solidFill>
            </a:endParaRPr>
          </a:p>
        </p:txBody>
      </p:sp>
      <p:sp>
        <p:nvSpPr>
          <p:cNvPr id="542" name="Google Shape;542;g155c0fb28c2_0_537"/>
          <p:cNvSpPr/>
          <p:nvPr/>
        </p:nvSpPr>
        <p:spPr>
          <a:xfrm>
            <a:off x="6284299" y="5247614"/>
            <a:ext cx="5586900" cy="952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rgbClr val="434343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Google Shape;702;g155c0fb28c2_0_782"/>
          <p:cNvSpPr txBox="1">
            <a:spLocks noGrp="1"/>
          </p:cNvSpPr>
          <p:nvPr>
            <p:ph type="sldNum" idx="12"/>
          </p:nvPr>
        </p:nvSpPr>
        <p:spPr>
          <a:xfrm>
            <a:off x="11445874" y="6365912"/>
            <a:ext cx="568200" cy="24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JP">
                <a:latin typeface="Arial"/>
                <a:ea typeface="Arial"/>
                <a:cs typeface="Arial"/>
                <a:sym typeface="Arial"/>
              </a:rPr>
              <a:t>8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3" name="Google Shape;703;g155c0fb28c2_0_782"/>
          <p:cNvSpPr/>
          <p:nvPr/>
        </p:nvSpPr>
        <p:spPr>
          <a:xfrm>
            <a:off x="177900" y="0"/>
            <a:ext cx="12014100" cy="7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C0C0C"/>
                </a:solidFill>
              </a:rPr>
              <a:t>7</a:t>
            </a:r>
            <a:r>
              <a:rPr lang="en-JP" sz="180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.　</a:t>
            </a:r>
            <a:r>
              <a:rPr lang="en-JP" sz="1800">
                <a:solidFill>
                  <a:srgbClr val="0C0C0C"/>
                </a:solidFill>
              </a:rPr>
              <a:t>改善からつなげる、新しい価値創造のためのDX</a:t>
            </a:r>
            <a:endParaRPr sz="180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4" name="Google Shape;704;g155c0fb28c2_0_782"/>
          <p:cNvSpPr/>
          <p:nvPr/>
        </p:nvSpPr>
        <p:spPr>
          <a:xfrm>
            <a:off x="177799" y="714446"/>
            <a:ext cx="11836500" cy="3321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JP" b="1">
                <a:solidFill>
                  <a:srgbClr val="0C0C0C"/>
                </a:solidFill>
              </a:rPr>
              <a:t>カイゼンDX、つなげるステップ、価値創造DXのつながり、および各ステージでの要素間の整合性を意識する</a:t>
            </a:r>
            <a:endParaRPr/>
          </a:p>
        </p:txBody>
      </p:sp>
      <p:sp>
        <p:nvSpPr>
          <p:cNvPr id="705" name="Google Shape;705;g155c0fb28c2_0_782"/>
          <p:cNvSpPr/>
          <p:nvPr/>
        </p:nvSpPr>
        <p:spPr>
          <a:xfrm>
            <a:off x="177912" y="1289525"/>
            <a:ext cx="10878900" cy="33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JP">
                <a:solidFill>
                  <a:srgbClr val="0C0C0C"/>
                </a:solidFill>
              </a:rPr>
              <a:t>改善からつなげる、新しい価値創造のためのDX</a:t>
            </a:r>
            <a:endParaRPr sz="140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06" name="Google Shape;706;g155c0fb28c2_0_782"/>
          <p:cNvCxnSpPr/>
          <p:nvPr/>
        </p:nvCxnSpPr>
        <p:spPr>
          <a:xfrm flipH="1">
            <a:off x="177658" y="1638900"/>
            <a:ext cx="11836500" cy="9600"/>
          </a:xfrm>
          <a:prstGeom prst="straightConnector1">
            <a:avLst/>
          </a:prstGeom>
          <a:noFill/>
          <a:ln w="9525" cap="flat" cmpd="sng">
            <a:solidFill>
              <a:srgbClr val="0C0C0C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07" name="Google Shape;707;g155c0fb28c2_0_782"/>
          <p:cNvSpPr/>
          <p:nvPr/>
        </p:nvSpPr>
        <p:spPr>
          <a:xfrm>
            <a:off x="925779" y="2309498"/>
            <a:ext cx="3560100" cy="735900"/>
          </a:xfrm>
          <a:prstGeom prst="rect">
            <a:avLst/>
          </a:prstGeom>
          <a:solidFill>
            <a:srgbClr val="C4E0B2">
              <a:alpha val="20000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JP" sz="1000" b="0" i="0" u="sng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1a)顧客データの取得</a:t>
            </a:r>
            <a:endParaRPr sz="1000" b="0" i="0" u="sng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□デジタル顧客接点の創出と増加</a:t>
            </a: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□顧客データ取得の仕組</a:t>
            </a:r>
            <a:r>
              <a:rPr lang="ja-JP" altLang="en-US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み</a:t>
            </a: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化</a:t>
            </a: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□顧客データの蓄積</a:t>
            </a: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8" name="Google Shape;708;g155c0fb28c2_0_782"/>
          <p:cNvSpPr/>
          <p:nvPr/>
        </p:nvSpPr>
        <p:spPr>
          <a:xfrm>
            <a:off x="4685967" y="2309498"/>
            <a:ext cx="3560100" cy="735900"/>
          </a:xfrm>
          <a:prstGeom prst="rect">
            <a:avLst/>
          </a:prstGeom>
          <a:solidFill>
            <a:srgbClr val="FEE599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JP" sz="1000" b="0" i="0" u="sng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2a)顧客接点の拡張</a:t>
            </a:r>
            <a:endParaRPr sz="1000" b="0" i="0" u="sng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□リアル接点からのデータ取得</a:t>
            </a: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□リコメンドのパーソナライズ</a:t>
            </a: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□顧客の反応、満足度、VOCの取得</a:t>
            </a: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9" name="Google Shape;709;g155c0fb28c2_0_782"/>
          <p:cNvSpPr/>
          <p:nvPr/>
        </p:nvSpPr>
        <p:spPr>
          <a:xfrm>
            <a:off x="8454172" y="2307110"/>
            <a:ext cx="3560100" cy="735900"/>
          </a:xfrm>
          <a:prstGeom prst="rect">
            <a:avLst/>
          </a:prstGeom>
          <a:solidFill>
            <a:srgbClr val="C4E0B2">
              <a:alpha val="2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JP" sz="1000" b="0" i="0" u="sng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3a)新しい顧客体験価値の実現</a:t>
            </a:r>
            <a:endParaRPr sz="1000" b="0" i="0" u="sng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</a:t>
            </a:r>
            <a:r>
              <a:rPr lang="ja-JP" altLang="en-US" sz="1000">
                <a:solidFill>
                  <a:srgbClr val="404040"/>
                </a:solidFill>
              </a:rPr>
              <a:t>リアル商品</a:t>
            </a: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を包含したサービス提供</a:t>
            </a: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□顧客視点でのサービス範囲拡大</a:t>
            </a: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□エンゲージメント向上の仕組</a:t>
            </a:r>
            <a:r>
              <a:rPr lang="ja-JP" altLang="en-US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み</a:t>
            </a: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化</a:t>
            </a: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0" name="Google Shape;710;g155c0fb28c2_0_782"/>
          <p:cNvSpPr/>
          <p:nvPr/>
        </p:nvSpPr>
        <p:spPr>
          <a:xfrm>
            <a:off x="925779" y="3081418"/>
            <a:ext cx="3560100" cy="735900"/>
          </a:xfrm>
          <a:prstGeom prst="rect">
            <a:avLst/>
          </a:prstGeom>
          <a:solidFill>
            <a:srgbClr val="C4E0B2">
              <a:alpha val="20000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JP" sz="1000" b="0" i="0" u="sng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1b)サービスのデジタルシフト</a:t>
            </a:r>
            <a:endParaRPr sz="1000" b="0" i="0" u="sng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□チャネル横断的な顧客データ統合</a:t>
            </a: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□アジャイル開発方式でサービス構築</a:t>
            </a: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□個人情報取扱いポリシー設計と実装</a:t>
            </a: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1" name="Google Shape;711;g155c0fb28c2_0_782"/>
          <p:cNvSpPr/>
          <p:nvPr/>
        </p:nvSpPr>
        <p:spPr>
          <a:xfrm>
            <a:off x="4685967" y="3081418"/>
            <a:ext cx="3560100" cy="735900"/>
          </a:xfrm>
          <a:prstGeom prst="rect">
            <a:avLst/>
          </a:prstGeom>
          <a:solidFill>
            <a:srgbClr val="FEE599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JP" sz="1000" b="0" i="0" u="sng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2b)サービス基盤の充実</a:t>
            </a:r>
            <a:endParaRPr sz="1000" b="0" i="0" u="sng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□リアル顧客接点データの統合</a:t>
            </a: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□リコメンド結果の評価と改善自動化</a:t>
            </a: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□サービスの満足度、課題分析の仕組</a:t>
            </a: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2" name="Google Shape;712;g155c0fb28c2_0_782"/>
          <p:cNvSpPr/>
          <p:nvPr/>
        </p:nvSpPr>
        <p:spPr>
          <a:xfrm>
            <a:off x="8454172" y="3079031"/>
            <a:ext cx="3560100" cy="735900"/>
          </a:xfrm>
          <a:prstGeom prst="rect">
            <a:avLst/>
          </a:prstGeom>
          <a:solidFill>
            <a:srgbClr val="C4E0B2">
              <a:alpha val="2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JP" sz="1000" b="0" i="0" u="sng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3b)サービスの差別化</a:t>
            </a:r>
            <a:endParaRPr sz="1000" b="0" i="0" u="sng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</a:t>
            </a:r>
            <a:r>
              <a:rPr lang="ja-JP" altLang="en-US" sz="1000">
                <a:solidFill>
                  <a:srgbClr val="404040"/>
                </a:solidFill>
              </a:rPr>
              <a:t>デジタルサービス</a:t>
            </a: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のパーソナライズ</a:t>
            </a: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</a:t>
            </a:r>
            <a:r>
              <a:rPr lang="ja-JP" altLang="en-US" sz="1000">
                <a:solidFill>
                  <a:srgbClr val="404040"/>
                </a:solidFill>
              </a:rPr>
              <a:t>リアル商品</a:t>
            </a: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のパーソナライズ</a:t>
            </a: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□マルチサイド</a:t>
            </a:r>
            <a:r>
              <a:rPr lang="en-JP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プラットフォーム実現</a:t>
            </a: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3" name="Google Shape;713;g155c0fb28c2_0_782"/>
          <p:cNvSpPr/>
          <p:nvPr/>
        </p:nvSpPr>
        <p:spPr>
          <a:xfrm>
            <a:off x="925779" y="4659278"/>
            <a:ext cx="3560100" cy="735900"/>
          </a:xfrm>
          <a:prstGeom prst="rect">
            <a:avLst/>
          </a:prstGeom>
          <a:solidFill>
            <a:srgbClr val="C4E0B2">
              <a:alpha val="20000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JP" sz="1000" b="0" i="0" u="sng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1d)ビジネスの見える化</a:t>
            </a:r>
            <a:endParaRPr sz="1000" b="0" i="0" u="sng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□業務データ蓄積と分析</a:t>
            </a: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□KPIの定義と共有</a:t>
            </a: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□経営管理・事業管理でのKPI活用</a:t>
            </a:r>
            <a:endParaRPr sz="1000"/>
          </a:p>
        </p:txBody>
      </p:sp>
      <p:sp>
        <p:nvSpPr>
          <p:cNvPr id="714" name="Google Shape;714;g155c0fb28c2_0_782"/>
          <p:cNvSpPr/>
          <p:nvPr/>
        </p:nvSpPr>
        <p:spPr>
          <a:xfrm>
            <a:off x="4685967" y="4659278"/>
            <a:ext cx="3560100" cy="735900"/>
          </a:xfrm>
          <a:prstGeom prst="rect">
            <a:avLst/>
          </a:prstGeom>
          <a:solidFill>
            <a:srgbClr val="FEE599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JP" sz="1000" b="0" i="0" u="sng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2d)データを活用したマネジメント</a:t>
            </a:r>
            <a:endParaRPr sz="1000" b="0" i="0" u="sng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□データ分析に基づいたサービス改善</a:t>
            </a: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□データ分析に基づいたビジネス判断</a:t>
            </a: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□データ分析に基づいた価値創造</a:t>
            </a: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5" name="Google Shape;715;g155c0fb28c2_0_782"/>
          <p:cNvSpPr/>
          <p:nvPr/>
        </p:nvSpPr>
        <p:spPr>
          <a:xfrm>
            <a:off x="8454172" y="4656890"/>
            <a:ext cx="3560100" cy="735900"/>
          </a:xfrm>
          <a:prstGeom prst="rect">
            <a:avLst/>
          </a:prstGeom>
          <a:solidFill>
            <a:srgbClr val="C4E0B2">
              <a:alpha val="2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JP" sz="1000" b="0" i="0" u="sng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3d)データドリブン経営</a:t>
            </a:r>
            <a:endParaRPr sz="1000" b="0" i="0" u="sng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□業務横断的データ収集</a:t>
            </a: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□マネジメント意思決定の仕組</a:t>
            </a:r>
            <a:r>
              <a:rPr lang="ja-JP" altLang="en-US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み</a:t>
            </a: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化</a:t>
            </a: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□意思決定の透明性、精度向上</a:t>
            </a:r>
            <a:endParaRPr sz="1000"/>
          </a:p>
        </p:txBody>
      </p:sp>
      <p:sp>
        <p:nvSpPr>
          <p:cNvPr id="716" name="Google Shape;716;g155c0fb28c2_0_782"/>
          <p:cNvSpPr/>
          <p:nvPr/>
        </p:nvSpPr>
        <p:spPr>
          <a:xfrm>
            <a:off x="925779" y="1933988"/>
            <a:ext cx="3560100" cy="319200"/>
          </a:xfrm>
          <a:prstGeom prst="rect">
            <a:avLst/>
          </a:prstGeom>
          <a:solidFill>
            <a:srgbClr val="548135">
              <a:alpha val="2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JP" sz="13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既存事業</a:t>
            </a:r>
            <a:r>
              <a:rPr lang="ja-JP" altLang="en-US" sz="13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の</a:t>
            </a:r>
            <a:r>
              <a:rPr lang="en-JP" sz="13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カイゼンDX</a:t>
            </a:r>
            <a:endParaRPr sz="9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JP" sz="7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（足元の改善）</a:t>
            </a:r>
            <a:endParaRPr sz="13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7" name="Google Shape;717;g155c0fb28c2_0_782"/>
          <p:cNvSpPr/>
          <p:nvPr/>
        </p:nvSpPr>
        <p:spPr>
          <a:xfrm>
            <a:off x="4685967" y="1933988"/>
            <a:ext cx="3560100" cy="3192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JP" sz="13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つなげるステップ</a:t>
            </a:r>
            <a:endParaRPr sz="13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JP" sz="7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（中長期的価値創造への進化）</a:t>
            </a:r>
            <a:endParaRPr sz="13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8" name="Google Shape;718;g155c0fb28c2_0_782"/>
          <p:cNvSpPr/>
          <p:nvPr/>
        </p:nvSpPr>
        <p:spPr>
          <a:xfrm>
            <a:off x="8454172" y="1931600"/>
            <a:ext cx="3560100" cy="319200"/>
          </a:xfrm>
          <a:prstGeom prst="rect">
            <a:avLst/>
          </a:prstGeom>
          <a:solidFill>
            <a:srgbClr val="548135">
              <a:alpha val="2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JP" sz="13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新しい価値創造のためのDX</a:t>
            </a:r>
            <a:endParaRPr sz="9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JP" sz="7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（中長期的価値創造）</a:t>
            </a:r>
            <a:endParaRPr sz="13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9" name="Google Shape;719;g155c0fb28c2_0_782"/>
          <p:cNvSpPr/>
          <p:nvPr/>
        </p:nvSpPr>
        <p:spPr>
          <a:xfrm>
            <a:off x="184745" y="2307110"/>
            <a:ext cx="627900" cy="735900"/>
          </a:xfrm>
          <a:prstGeom prst="rect">
            <a:avLst/>
          </a:prstGeom>
          <a:solidFill>
            <a:srgbClr val="F98B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JP" sz="800" b="1" i="0" u="none" strike="noStrike" cap="none">
                <a:solidFill>
                  <a:schemeClr val="lt1"/>
                </a:solidFill>
              </a:rPr>
              <a:t>顧客接点</a:t>
            </a:r>
            <a:endParaRPr sz="800" b="1">
              <a:solidFill>
                <a:schemeClr val="lt1"/>
              </a:solidFill>
            </a:endParaRPr>
          </a:p>
        </p:txBody>
      </p:sp>
      <p:sp>
        <p:nvSpPr>
          <p:cNvPr id="720" name="Google Shape;720;g155c0fb28c2_0_782"/>
          <p:cNvSpPr/>
          <p:nvPr/>
        </p:nvSpPr>
        <p:spPr>
          <a:xfrm>
            <a:off x="184745" y="3079031"/>
            <a:ext cx="627900" cy="735900"/>
          </a:xfrm>
          <a:prstGeom prst="rect">
            <a:avLst/>
          </a:prstGeom>
          <a:solidFill>
            <a:srgbClr val="F98B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JP" sz="800" b="1" i="0" u="none" strike="noStrike" cap="none">
                <a:solidFill>
                  <a:schemeClr val="lt1"/>
                </a:solidFill>
              </a:rPr>
              <a:t>サービス</a:t>
            </a:r>
            <a:endParaRPr sz="800" b="1">
              <a:solidFill>
                <a:schemeClr val="lt1"/>
              </a:solidFill>
            </a:endParaRPr>
          </a:p>
        </p:txBody>
      </p:sp>
      <p:sp>
        <p:nvSpPr>
          <p:cNvPr id="721" name="Google Shape;721;g155c0fb28c2_0_782"/>
          <p:cNvSpPr/>
          <p:nvPr/>
        </p:nvSpPr>
        <p:spPr>
          <a:xfrm>
            <a:off x="184745" y="4656890"/>
            <a:ext cx="627900" cy="735900"/>
          </a:xfrm>
          <a:prstGeom prst="rect">
            <a:avLst/>
          </a:prstGeom>
          <a:solidFill>
            <a:srgbClr val="F98B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JP" sz="800" b="1" i="0" u="none" strike="noStrike" cap="none">
                <a:solidFill>
                  <a:schemeClr val="lt1"/>
                </a:solidFill>
              </a:rPr>
              <a:t>マネジ</a:t>
            </a:r>
            <a:endParaRPr sz="800" b="1" i="0" u="none" strike="noStrike" cap="none">
              <a:solidFill>
                <a:schemeClr val="lt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JP" sz="800" b="1" i="0" u="none" strike="noStrike" cap="none">
                <a:solidFill>
                  <a:schemeClr val="lt1"/>
                </a:solidFill>
              </a:rPr>
              <a:t>メント</a:t>
            </a:r>
            <a:endParaRPr sz="800" b="1">
              <a:solidFill>
                <a:schemeClr val="lt1"/>
              </a:solidFill>
            </a:endParaRPr>
          </a:p>
        </p:txBody>
      </p:sp>
      <p:sp>
        <p:nvSpPr>
          <p:cNvPr id="722" name="Google Shape;722;g155c0fb28c2_0_782"/>
          <p:cNvSpPr/>
          <p:nvPr/>
        </p:nvSpPr>
        <p:spPr>
          <a:xfrm>
            <a:off x="4485764" y="2636469"/>
            <a:ext cx="200400" cy="265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E1EF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7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3" name="Google Shape;723;g155c0fb28c2_0_782"/>
          <p:cNvSpPr/>
          <p:nvPr/>
        </p:nvSpPr>
        <p:spPr>
          <a:xfrm>
            <a:off x="4464883" y="3420905"/>
            <a:ext cx="200400" cy="265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E1EF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7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4" name="Google Shape;724;g155c0fb28c2_0_782"/>
          <p:cNvSpPr/>
          <p:nvPr/>
        </p:nvSpPr>
        <p:spPr>
          <a:xfrm>
            <a:off x="4464883" y="5001143"/>
            <a:ext cx="200400" cy="265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E1EF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7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5" name="Google Shape;725;g155c0fb28c2_0_782"/>
          <p:cNvSpPr/>
          <p:nvPr/>
        </p:nvSpPr>
        <p:spPr>
          <a:xfrm>
            <a:off x="8225072" y="2636469"/>
            <a:ext cx="200400" cy="265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EE5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7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6" name="Google Shape;726;g155c0fb28c2_0_782"/>
          <p:cNvSpPr/>
          <p:nvPr/>
        </p:nvSpPr>
        <p:spPr>
          <a:xfrm>
            <a:off x="8204191" y="3420905"/>
            <a:ext cx="200400" cy="265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EE5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7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7" name="Google Shape;727;g155c0fb28c2_0_782"/>
          <p:cNvSpPr/>
          <p:nvPr/>
        </p:nvSpPr>
        <p:spPr>
          <a:xfrm>
            <a:off x="8204191" y="5001143"/>
            <a:ext cx="200400" cy="265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EE5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7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8" name="Google Shape;728;g155c0fb28c2_0_782"/>
          <p:cNvSpPr/>
          <p:nvPr/>
        </p:nvSpPr>
        <p:spPr>
          <a:xfrm>
            <a:off x="900432" y="5452788"/>
            <a:ext cx="3560100" cy="735900"/>
          </a:xfrm>
          <a:prstGeom prst="rect">
            <a:avLst/>
          </a:prstGeom>
          <a:solidFill>
            <a:srgbClr val="C4E0B2">
              <a:alpha val="20000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JP" sz="1000" b="0" i="0" u="sng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1e)縦割り・伝統からの脱却</a:t>
            </a:r>
            <a:endParaRPr sz="1000" b="0" i="0" u="sng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□組織横断連携、PJT組成活発化</a:t>
            </a: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□コミュニケーションツール見直し</a:t>
            </a: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□デジタル、データリテラシー向上</a:t>
            </a: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9" name="Google Shape;729;g155c0fb28c2_0_782"/>
          <p:cNvSpPr/>
          <p:nvPr/>
        </p:nvSpPr>
        <p:spPr>
          <a:xfrm>
            <a:off x="4660621" y="5452788"/>
            <a:ext cx="3560100" cy="735900"/>
          </a:xfrm>
          <a:prstGeom prst="rect">
            <a:avLst/>
          </a:prstGeom>
          <a:solidFill>
            <a:srgbClr val="FEE599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JP" sz="1000" b="0" i="0" u="sng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2e)組織スキルの進化</a:t>
            </a:r>
            <a:endParaRPr sz="1000" b="0" i="0" u="sng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□顧客理解</a:t>
            </a:r>
            <a:r>
              <a:rPr lang="ja-JP" altLang="en-US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の深度化</a:t>
            </a: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□顧客体験価値の企画力強化</a:t>
            </a: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□社内外コラボレーション強化</a:t>
            </a: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0" name="Google Shape;730;g155c0fb28c2_0_782"/>
          <p:cNvSpPr/>
          <p:nvPr/>
        </p:nvSpPr>
        <p:spPr>
          <a:xfrm>
            <a:off x="8428825" y="5450400"/>
            <a:ext cx="3560100" cy="735900"/>
          </a:xfrm>
          <a:prstGeom prst="rect">
            <a:avLst/>
          </a:prstGeom>
          <a:solidFill>
            <a:srgbClr val="C4E0B2">
              <a:alpha val="2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JP" sz="1000" b="0" i="0" u="sng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3e)価値創造の常態化</a:t>
            </a:r>
            <a:endParaRPr sz="1000" b="0" i="0" u="sng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□従来の常識に囚われない組織行動</a:t>
            </a: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□多様な考えの傾聴と取り込み</a:t>
            </a: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□価値創造を支えるガバナンス変革</a:t>
            </a: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1" name="Google Shape;731;g155c0fb28c2_0_782"/>
          <p:cNvSpPr/>
          <p:nvPr/>
        </p:nvSpPr>
        <p:spPr>
          <a:xfrm>
            <a:off x="177650" y="5450400"/>
            <a:ext cx="627900" cy="735900"/>
          </a:xfrm>
          <a:prstGeom prst="rect">
            <a:avLst/>
          </a:prstGeom>
          <a:solidFill>
            <a:srgbClr val="F98B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JP" sz="800" b="1" i="0" u="none" strike="noStrike" cap="none">
                <a:solidFill>
                  <a:schemeClr val="lt1"/>
                </a:solidFill>
              </a:rPr>
              <a:t>組織</a:t>
            </a:r>
            <a:endParaRPr sz="800" b="1">
              <a:solidFill>
                <a:schemeClr val="lt1"/>
              </a:solidFill>
            </a:endParaRPr>
          </a:p>
        </p:txBody>
      </p:sp>
      <p:sp>
        <p:nvSpPr>
          <p:cNvPr id="732" name="Google Shape;732;g155c0fb28c2_0_782"/>
          <p:cNvSpPr/>
          <p:nvPr/>
        </p:nvSpPr>
        <p:spPr>
          <a:xfrm>
            <a:off x="4439537" y="5794653"/>
            <a:ext cx="200400" cy="265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E1EF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7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3" name="Google Shape;733;g155c0fb28c2_0_782"/>
          <p:cNvSpPr/>
          <p:nvPr/>
        </p:nvSpPr>
        <p:spPr>
          <a:xfrm>
            <a:off x="8178845" y="5794653"/>
            <a:ext cx="200400" cy="265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EE5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7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4" name="Google Shape;734;g155c0fb28c2_0_782"/>
          <p:cNvSpPr/>
          <p:nvPr/>
        </p:nvSpPr>
        <p:spPr>
          <a:xfrm>
            <a:off x="184762" y="1951879"/>
            <a:ext cx="627900" cy="3192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要素</a:t>
            </a:r>
            <a:endParaRPr sz="900">
              <a:solidFill>
                <a:schemeClr val="lt1"/>
              </a:solidFill>
            </a:endParaRPr>
          </a:p>
        </p:txBody>
      </p:sp>
      <p:sp>
        <p:nvSpPr>
          <p:cNvPr id="735" name="Google Shape;735;g155c0fb28c2_0_782"/>
          <p:cNvSpPr/>
          <p:nvPr/>
        </p:nvSpPr>
        <p:spPr>
          <a:xfrm>
            <a:off x="923834" y="3865149"/>
            <a:ext cx="3560100" cy="735900"/>
          </a:xfrm>
          <a:prstGeom prst="rect">
            <a:avLst/>
          </a:prstGeom>
          <a:solidFill>
            <a:srgbClr val="C4E0B2">
              <a:alpha val="20000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JP" sz="1000" b="0" i="0" u="sng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1c)業務のデジタルシフト</a:t>
            </a:r>
            <a:endParaRPr sz="1000" b="0" i="0" u="sng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□現行業務課題の解決</a:t>
            </a: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</a:t>
            </a:r>
            <a:r>
              <a:rPr lang="ja-JP" altLang="en-US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定型業務の自動化</a:t>
            </a: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□メンテナンス容易性向上</a:t>
            </a: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6" name="Google Shape;736;g155c0fb28c2_0_782"/>
          <p:cNvSpPr/>
          <p:nvPr/>
        </p:nvSpPr>
        <p:spPr>
          <a:xfrm>
            <a:off x="4684023" y="3865149"/>
            <a:ext cx="3560100" cy="735900"/>
          </a:xfrm>
          <a:prstGeom prst="rect">
            <a:avLst/>
          </a:prstGeom>
          <a:solidFill>
            <a:srgbClr val="FEE599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JP" sz="1000" b="0" i="0" u="sng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2c)業務システムの柔軟性向上</a:t>
            </a:r>
            <a:endParaRPr sz="1000" b="0" i="0" u="sng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□業務</a:t>
            </a:r>
            <a:r>
              <a:rPr lang="ja-JP" altLang="en-US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・</a:t>
            </a: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システムのモジュール化</a:t>
            </a: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□設計・生産連携の自動化</a:t>
            </a: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□サプライチェーンのデジタル化</a:t>
            </a: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7" name="Google Shape;737;g155c0fb28c2_0_782"/>
          <p:cNvSpPr/>
          <p:nvPr/>
        </p:nvSpPr>
        <p:spPr>
          <a:xfrm>
            <a:off x="8452227" y="3862761"/>
            <a:ext cx="3560100" cy="735900"/>
          </a:xfrm>
          <a:prstGeom prst="rect">
            <a:avLst/>
          </a:prstGeom>
          <a:solidFill>
            <a:srgbClr val="C4E0B2">
              <a:alpha val="2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JP" sz="1000" b="0" i="0" u="sng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3c)業務メカニズム強化</a:t>
            </a:r>
            <a:endParaRPr sz="1000" b="0" i="0" u="sng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□エコシステム全体との連携</a:t>
            </a: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□サプライチェーンのオンデマンド化</a:t>
            </a: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JP" sz="10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□マスカスタマイゼーションの実現</a:t>
            </a:r>
            <a:endParaRPr sz="1000" b="0" i="0" u="none" strike="noStrike" cap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8" name="Google Shape;738;g155c0fb28c2_0_782"/>
          <p:cNvSpPr/>
          <p:nvPr/>
        </p:nvSpPr>
        <p:spPr>
          <a:xfrm>
            <a:off x="182801" y="3862761"/>
            <a:ext cx="627900" cy="735900"/>
          </a:xfrm>
          <a:prstGeom prst="rect">
            <a:avLst/>
          </a:prstGeom>
          <a:solidFill>
            <a:srgbClr val="F98B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JP" sz="800" b="1" i="0" u="none" strike="noStrike" cap="none">
                <a:solidFill>
                  <a:schemeClr val="lt1"/>
                </a:solidFill>
              </a:rPr>
              <a:t>業務オペレーション</a:t>
            </a:r>
            <a:endParaRPr sz="800" b="1">
              <a:solidFill>
                <a:schemeClr val="lt1"/>
              </a:solidFill>
            </a:endParaRPr>
          </a:p>
        </p:txBody>
      </p:sp>
      <p:sp>
        <p:nvSpPr>
          <p:cNvPr id="739" name="Google Shape;739;g155c0fb28c2_0_782"/>
          <p:cNvSpPr/>
          <p:nvPr/>
        </p:nvSpPr>
        <p:spPr>
          <a:xfrm>
            <a:off x="4462939" y="4204635"/>
            <a:ext cx="200400" cy="265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E1EF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7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0" name="Google Shape;740;g155c0fb28c2_0_782"/>
          <p:cNvSpPr/>
          <p:nvPr/>
        </p:nvSpPr>
        <p:spPr>
          <a:xfrm>
            <a:off x="8202247" y="4204635"/>
            <a:ext cx="200400" cy="265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EE5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7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1" name="Google Shape;741;g155c0fb28c2_0_782"/>
          <p:cNvSpPr/>
          <p:nvPr/>
        </p:nvSpPr>
        <p:spPr>
          <a:xfrm>
            <a:off x="11450467" y="3005391"/>
            <a:ext cx="155400" cy="1617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FDEFE6"/>
          </a:solidFill>
          <a:ln w="25400" cap="flat" cmpd="sng">
            <a:solidFill>
              <a:srgbClr val="F4B08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7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2" name="Google Shape;742;g155c0fb28c2_0_782"/>
          <p:cNvSpPr/>
          <p:nvPr/>
        </p:nvSpPr>
        <p:spPr>
          <a:xfrm>
            <a:off x="11450465" y="4569038"/>
            <a:ext cx="155400" cy="1617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FDEFE6"/>
          </a:solidFill>
          <a:ln w="25400" cap="flat" cmpd="sng">
            <a:solidFill>
              <a:srgbClr val="F4B08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7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3" name="Google Shape;743;g155c0fb28c2_0_782"/>
          <p:cNvSpPr/>
          <p:nvPr/>
        </p:nvSpPr>
        <p:spPr>
          <a:xfrm>
            <a:off x="11432101" y="5378786"/>
            <a:ext cx="155400" cy="1617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FDEFE6"/>
          </a:solidFill>
          <a:ln w="25400" cap="flat" cmpd="sng">
            <a:solidFill>
              <a:srgbClr val="F4B08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7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4" name="Google Shape;744;g155c0fb28c2_0_782"/>
          <p:cNvSpPr/>
          <p:nvPr/>
        </p:nvSpPr>
        <p:spPr>
          <a:xfrm>
            <a:off x="11450466" y="3780370"/>
            <a:ext cx="155400" cy="1617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FDEFE6"/>
          </a:solidFill>
          <a:ln w="25400" cap="flat" cmpd="sng">
            <a:solidFill>
              <a:srgbClr val="F4B08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7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5" name="Google Shape;745;g155c0fb28c2_0_782"/>
          <p:cNvSpPr/>
          <p:nvPr/>
        </p:nvSpPr>
        <p:spPr>
          <a:xfrm>
            <a:off x="7700073" y="3010186"/>
            <a:ext cx="155400" cy="1617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FDEFE6"/>
          </a:solidFill>
          <a:ln w="25400" cap="flat" cmpd="sng">
            <a:solidFill>
              <a:srgbClr val="F4B08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7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6" name="Google Shape;746;g155c0fb28c2_0_782"/>
          <p:cNvSpPr/>
          <p:nvPr/>
        </p:nvSpPr>
        <p:spPr>
          <a:xfrm>
            <a:off x="7700071" y="4573833"/>
            <a:ext cx="155400" cy="1617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FDEFE6"/>
          </a:solidFill>
          <a:ln w="25400" cap="flat" cmpd="sng">
            <a:solidFill>
              <a:srgbClr val="F4B08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7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7" name="Google Shape;747;g155c0fb28c2_0_782"/>
          <p:cNvSpPr/>
          <p:nvPr/>
        </p:nvSpPr>
        <p:spPr>
          <a:xfrm>
            <a:off x="7681707" y="5383581"/>
            <a:ext cx="155400" cy="1617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FDEFE6"/>
          </a:solidFill>
          <a:ln w="25400" cap="flat" cmpd="sng">
            <a:solidFill>
              <a:srgbClr val="F4B08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7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8" name="Google Shape;748;g155c0fb28c2_0_782"/>
          <p:cNvSpPr/>
          <p:nvPr/>
        </p:nvSpPr>
        <p:spPr>
          <a:xfrm>
            <a:off x="7700072" y="3785165"/>
            <a:ext cx="155400" cy="1617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FDEFE6"/>
          </a:solidFill>
          <a:ln w="25400" cap="flat" cmpd="sng">
            <a:solidFill>
              <a:srgbClr val="F4B08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7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9" name="Google Shape;749;g155c0fb28c2_0_782"/>
          <p:cNvSpPr/>
          <p:nvPr/>
        </p:nvSpPr>
        <p:spPr>
          <a:xfrm>
            <a:off x="3964917" y="2999448"/>
            <a:ext cx="155400" cy="1617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FDEFE6"/>
          </a:solidFill>
          <a:ln w="25400" cap="flat" cmpd="sng">
            <a:solidFill>
              <a:srgbClr val="F4B08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7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0" name="Google Shape;750;g155c0fb28c2_0_782"/>
          <p:cNvSpPr/>
          <p:nvPr/>
        </p:nvSpPr>
        <p:spPr>
          <a:xfrm>
            <a:off x="3964915" y="4563095"/>
            <a:ext cx="155400" cy="1617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FDEFE6"/>
          </a:solidFill>
          <a:ln w="25400" cap="flat" cmpd="sng">
            <a:solidFill>
              <a:srgbClr val="F4B08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7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1" name="Google Shape;751;g155c0fb28c2_0_782"/>
          <p:cNvSpPr/>
          <p:nvPr/>
        </p:nvSpPr>
        <p:spPr>
          <a:xfrm>
            <a:off x="3946551" y="5372843"/>
            <a:ext cx="155400" cy="1617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FDEFE6"/>
          </a:solidFill>
          <a:ln w="25400" cap="flat" cmpd="sng">
            <a:solidFill>
              <a:srgbClr val="F4B08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7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2" name="Google Shape;752;g155c0fb28c2_0_782"/>
          <p:cNvSpPr/>
          <p:nvPr/>
        </p:nvSpPr>
        <p:spPr>
          <a:xfrm>
            <a:off x="3964916" y="3774427"/>
            <a:ext cx="155400" cy="1617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FDEFE6"/>
          </a:solidFill>
          <a:ln w="25400" cap="flat" cmpd="sng">
            <a:solidFill>
              <a:srgbClr val="F4B08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7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492</Words>
  <Application>Microsoft Office PowerPoint</Application>
  <PresentationFormat>ワイド画面</PresentationFormat>
  <Paragraphs>240</Paragraphs>
  <Slides>8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Meiryo</vt:lpstr>
      <vt:lpstr>Arial</vt:lpstr>
      <vt:lpstr>Calibri</vt:lpstr>
      <vt:lpstr>Century Gothic</vt:lpstr>
      <vt:lpstr>Office Theme</vt:lpstr>
      <vt:lpstr>1_Office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RIKU Shiraishi</dc:creator>
  <cp:lastModifiedBy>本間 千裕</cp:lastModifiedBy>
  <cp:revision>28</cp:revision>
  <cp:lastPrinted>2022-09-27T10:23:25Z</cp:lastPrinted>
  <dcterms:created xsi:type="dcterms:W3CDTF">2022-09-17T03:19:39Z</dcterms:created>
  <dcterms:modified xsi:type="dcterms:W3CDTF">2022-09-27T11:17:31Z</dcterms:modified>
</cp:coreProperties>
</file>